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3" r:id="rId3"/>
    <p:sldId id="264" r:id="rId4"/>
    <p:sldId id="260" r:id="rId5"/>
    <p:sldId id="261" r:id="rId6"/>
    <p:sldId id="265" r:id="rId7"/>
    <p:sldId id="257" r:id="rId8"/>
    <p:sldId id="259" r:id="rId9"/>
    <p:sldId id="258" r:id="rId10"/>
    <p:sldId id="267" r:id="rId11"/>
    <p:sldId id="268" r:id="rId12"/>
    <p:sldId id="297" r:id="rId13"/>
    <p:sldId id="269" r:id="rId14"/>
    <p:sldId id="271" r:id="rId15"/>
    <p:sldId id="270" r:id="rId16"/>
    <p:sldId id="274" r:id="rId17"/>
    <p:sldId id="275" r:id="rId18"/>
    <p:sldId id="276" r:id="rId19"/>
    <p:sldId id="277" r:id="rId20"/>
    <p:sldId id="272" r:id="rId21"/>
    <p:sldId id="273" r:id="rId22"/>
    <p:sldId id="278" r:id="rId23"/>
    <p:sldId id="279" r:id="rId24"/>
    <p:sldId id="284" r:id="rId25"/>
    <p:sldId id="282" r:id="rId26"/>
    <p:sldId id="293" r:id="rId27"/>
    <p:sldId id="280" r:id="rId28"/>
    <p:sldId id="294" r:id="rId29"/>
    <p:sldId id="281" r:id="rId30"/>
    <p:sldId id="283" r:id="rId31"/>
    <p:sldId id="285" r:id="rId32"/>
    <p:sldId id="287" r:id="rId33"/>
    <p:sldId id="286" r:id="rId34"/>
    <p:sldId id="288" r:id="rId35"/>
    <p:sldId id="289" r:id="rId36"/>
    <p:sldId id="296" r:id="rId37"/>
    <p:sldId id="290" r:id="rId38"/>
    <p:sldId id="291"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62" autoAdjust="0"/>
  </p:normalViewPr>
  <p:slideViewPr>
    <p:cSldViewPr>
      <p:cViewPr varScale="1">
        <p:scale>
          <a:sx n="55" d="100"/>
          <a:sy n="55" d="100"/>
        </p:scale>
        <p:origin x="1123"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E5A7ADB-B909-4079-8FB0-FAB60D56C61C}" type="datetimeFigureOut">
              <a:rPr lang="en-US" smtClean="0"/>
              <a:pPr/>
              <a:t>8/9/2020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555B197-6AFB-43D9-BD9F-1D9CCA7030A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A7ADB-B909-4079-8FB0-FAB60D56C61C}" type="datetimeFigureOut">
              <a:rPr lang="en-US" smtClean="0"/>
              <a:pPr/>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5B197-6AFB-43D9-BD9F-1D9CCA7030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A7ADB-B909-4079-8FB0-FAB60D56C61C}" type="datetimeFigureOut">
              <a:rPr lang="en-US" smtClean="0"/>
              <a:pPr/>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5B197-6AFB-43D9-BD9F-1D9CCA7030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E5A7ADB-B909-4079-8FB0-FAB60D56C61C}" type="datetimeFigureOut">
              <a:rPr lang="en-US" smtClean="0"/>
              <a:pPr/>
              <a:t>8/9/2020</a:t>
            </a:fld>
            <a:endParaRPr lang="en-US"/>
          </a:p>
        </p:txBody>
      </p:sp>
      <p:sp>
        <p:nvSpPr>
          <p:cNvPr id="9" name="Slide Number Placeholder 8"/>
          <p:cNvSpPr>
            <a:spLocks noGrp="1"/>
          </p:cNvSpPr>
          <p:nvPr>
            <p:ph type="sldNum" sz="quarter" idx="15"/>
          </p:nvPr>
        </p:nvSpPr>
        <p:spPr/>
        <p:txBody>
          <a:bodyPr rtlCol="0"/>
          <a:lstStyle/>
          <a:p>
            <a:fld id="{E555B197-6AFB-43D9-BD9F-1D9CCA7030A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E5A7ADB-B909-4079-8FB0-FAB60D56C61C}" type="datetimeFigureOut">
              <a:rPr lang="en-US" smtClean="0"/>
              <a:pPr/>
              <a:t>8/9/2020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555B197-6AFB-43D9-BD9F-1D9CCA7030A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5A7ADB-B909-4079-8FB0-FAB60D56C61C}" type="datetimeFigureOut">
              <a:rPr lang="en-US" smtClean="0"/>
              <a:pPr/>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5B197-6AFB-43D9-BD9F-1D9CCA7030A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E5A7ADB-B909-4079-8FB0-FAB60D56C61C}" type="datetimeFigureOut">
              <a:rPr lang="en-US" smtClean="0"/>
              <a:pPr/>
              <a:t>8/9/2020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5B197-6AFB-43D9-BD9F-1D9CCA7030A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E5A7ADB-B909-4079-8FB0-FAB60D56C61C}" type="datetimeFigureOut">
              <a:rPr lang="en-US" smtClean="0"/>
              <a:pPr/>
              <a:t>8/9/2020</a:t>
            </a:fld>
            <a:endParaRPr lang="en-US"/>
          </a:p>
        </p:txBody>
      </p:sp>
      <p:sp>
        <p:nvSpPr>
          <p:cNvPr id="7" name="Slide Number Placeholder 6"/>
          <p:cNvSpPr>
            <a:spLocks noGrp="1"/>
          </p:cNvSpPr>
          <p:nvPr>
            <p:ph type="sldNum" sz="quarter" idx="11"/>
          </p:nvPr>
        </p:nvSpPr>
        <p:spPr/>
        <p:txBody>
          <a:bodyPr rtlCol="0"/>
          <a:lstStyle/>
          <a:p>
            <a:fld id="{E555B197-6AFB-43D9-BD9F-1D9CCA7030A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A7ADB-B909-4079-8FB0-FAB60D56C61C}" type="datetimeFigureOut">
              <a:rPr lang="en-US" smtClean="0"/>
              <a:pPr/>
              <a:t>8/9/2020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5B197-6AFB-43D9-BD9F-1D9CCA7030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E5A7ADB-B909-4079-8FB0-FAB60D56C61C}" type="datetimeFigureOut">
              <a:rPr lang="en-US" smtClean="0"/>
              <a:pPr/>
              <a:t>8/9/2020</a:t>
            </a:fld>
            <a:endParaRPr lang="en-US"/>
          </a:p>
        </p:txBody>
      </p:sp>
      <p:sp>
        <p:nvSpPr>
          <p:cNvPr id="22" name="Slide Number Placeholder 21"/>
          <p:cNvSpPr>
            <a:spLocks noGrp="1"/>
          </p:cNvSpPr>
          <p:nvPr>
            <p:ph type="sldNum" sz="quarter" idx="15"/>
          </p:nvPr>
        </p:nvSpPr>
        <p:spPr/>
        <p:txBody>
          <a:bodyPr rtlCol="0"/>
          <a:lstStyle/>
          <a:p>
            <a:fld id="{E555B197-6AFB-43D9-BD9F-1D9CCA7030A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E5A7ADB-B909-4079-8FB0-FAB60D56C61C}" type="datetimeFigureOut">
              <a:rPr lang="en-US" smtClean="0"/>
              <a:pPr/>
              <a:t>8/9/2020</a:t>
            </a:fld>
            <a:endParaRPr lang="en-US"/>
          </a:p>
        </p:txBody>
      </p:sp>
      <p:sp>
        <p:nvSpPr>
          <p:cNvPr id="18" name="Slide Number Placeholder 17"/>
          <p:cNvSpPr>
            <a:spLocks noGrp="1"/>
          </p:cNvSpPr>
          <p:nvPr>
            <p:ph type="sldNum" sz="quarter" idx="11"/>
          </p:nvPr>
        </p:nvSpPr>
        <p:spPr/>
        <p:txBody>
          <a:bodyPr rtlCol="0"/>
          <a:lstStyle/>
          <a:p>
            <a:fld id="{E555B197-6AFB-43D9-BD9F-1D9CCA7030A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E5A7ADB-B909-4079-8FB0-FAB60D56C61C}" type="datetimeFigureOut">
              <a:rPr lang="en-US" smtClean="0"/>
              <a:pPr/>
              <a:t>8/9/2020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55B197-6AFB-43D9-BD9F-1D9CCA7030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s.unm.edu/NSS/" TargetMode="External"/><Relationship Id="rId2" Type="http://schemas.openxmlformats.org/officeDocument/2006/relationships/hyperlink" Target="http://fs.unm.edu/FlorentinSmarandache.htm" TargetMode="External"/><Relationship Id="rId1" Type="http://schemas.openxmlformats.org/officeDocument/2006/relationships/slideLayout" Target="../slideLayouts/slideLayout2.xml"/><Relationship Id="rId4" Type="http://schemas.openxmlformats.org/officeDocument/2006/relationships/hyperlink" Target="https://meet.google.com/linkredirect?authuser=0&amp;dest=http://americaspg.com/journals/show/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lato.stanford.edu/entries/logic-fuzz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0"/>
            <a:ext cx="7391400" cy="2209800"/>
          </a:xfrm>
        </p:spPr>
        <p:txBody>
          <a:bodyPr>
            <a:normAutofit/>
          </a:bodyPr>
          <a:lstStyle/>
          <a:p>
            <a:r>
              <a:rPr lang="en-IN" dirty="0" err="1" smtClean="0">
                <a:solidFill>
                  <a:srgbClr val="FF0066"/>
                </a:solidFill>
                <a:latin typeface="Times New Roman" panose="02020603050405020304" pitchFamily="18" charset="0"/>
                <a:cs typeface="Times New Roman" panose="02020603050405020304" pitchFamily="18" charset="0"/>
              </a:rPr>
              <a:t>Neutrosophic</a:t>
            </a:r>
            <a:r>
              <a:rPr lang="en-IN" dirty="0" smtClean="0">
                <a:solidFill>
                  <a:srgbClr val="FF0066"/>
                </a:solidFill>
                <a:latin typeface="Times New Roman" panose="02020603050405020304" pitchFamily="18" charset="0"/>
                <a:cs typeface="Times New Roman" panose="02020603050405020304" pitchFamily="18" charset="0"/>
              </a:rPr>
              <a:t> Topological Space in Medical Diagnosis</a:t>
            </a:r>
            <a:br>
              <a:rPr lang="en-IN" dirty="0" smtClean="0">
                <a:solidFill>
                  <a:srgbClr val="FF0066"/>
                </a:solidFill>
                <a:latin typeface="Times New Roman" panose="02020603050405020304" pitchFamily="18" charset="0"/>
                <a:cs typeface="Times New Roman" panose="02020603050405020304" pitchFamily="18" charset="0"/>
              </a:rPr>
            </a:br>
            <a:endParaRPr lang="en-US" dirty="0"/>
          </a:p>
        </p:txBody>
      </p:sp>
      <p:sp>
        <p:nvSpPr>
          <p:cNvPr id="3" name="Subtitle 2"/>
          <p:cNvSpPr>
            <a:spLocks noGrp="1"/>
          </p:cNvSpPr>
          <p:nvPr>
            <p:ph type="subTitle" idx="1"/>
          </p:nvPr>
        </p:nvSpPr>
        <p:spPr>
          <a:xfrm>
            <a:off x="2133600" y="2362200"/>
            <a:ext cx="6096000" cy="4800600"/>
          </a:xfrm>
        </p:spPr>
        <p:txBody>
          <a:bodyPr>
            <a:normAutofit/>
          </a:bodyPr>
          <a:lstStyle/>
          <a:p>
            <a:pPr algn="ctr"/>
            <a:r>
              <a:rPr lang="en-IN" dirty="0" smtClean="0">
                <a:solidFill>
                  <a:srgbClr val="002060"/>
                </a:solidFill>
                <a:latin typeface="Times New Roman" panose="02020603050405020304" pitchFamily="18" charset="0"/>
                <a:cs typeface="Times New Roman" panose="02020603050405020304" pitchFamily="18" charset="0"/>
              </a:rPr>
              <a:t>Dr. M. </a:t>
            </a:r>
            <a:r>
              <a:rPr lang="en-IN" dirty="0" err="1" smtClean="0">
                <a:solidFill>
                  <a:srgbClr val="002060"/>
                </a:solidFill>
                <a:latin typeface="Times New Roman" panose="02020603050405020304" pitchFamily="18" charset="0"/>
                <a:cs typeface="Times New Roman" panose="02020603050405020304" pitchFamily="18" charset="0"/>
              </a:rPr>
              <a:t>Parimala</a:t>
            </a:r>
            <a:endParaRPr lang="en-IN" dirty="0" smtClean="0">
              <a:solidFill>
                <a:srgbClr val="002060"/>
              </a:solidFill>
              <a:latin typeface="Times New Roman" panose="02020603050405020304" pitchFamily="18" charset="0"/>
              <a:cs typeface="Times New Roman" panose="02020603050405020304" pitchFamily="18" charset="0"/>
            </a:endParaRPr>
          </a:p>
          <a:p>
            <a:pPr algn="ctr"/>
            <a:r>
              <a:rPr lang="en-IN" dirty="0" smtClean="0">
                <a:solidFill>
                  <a:srgbClr val="002060"/>
                </a:solidFill>
                <a:latin typeface="Times New Roman" panose="02020603050405020304" pitchFamily="18" charset="0"/>
                <a:cs typeface="Times New Roman" panose="02020603050405020304" pitchFamily="18" charset="0"/>
              </a:rPr>
              <a:t>Department of Mathematics,</a:t>
            </a:r>
          </a:p>
          <a:p>
            <a:pPr algn="ctr"/>
            <a:r>
              <a:rPr lang="en-IN" dirty="0" err="1" smtClean="0">
                <a:solidFill>
                  <a:srgbClr val="002060"/>
                </a:solidFill>
                <a:latin typeface="Times New Roman" panose="02020603050405020304" pitchFamily="18" charset="0"/>
                <a:cs typeface="Times New Roman" panose="02020603050405020304" pitchFamily="18" charset="0"/>
              </a:rPr>
              <a:t>Bannari</a:t>
            </a:r>
            <a:r>
              <a:rPr lang="en-IN" dirty="0" smtClean="0">
                <a:solidFill>
                  <a:srgbClr val="002060"/>
                </a:solidFill>
                <a:latin typeface="Times New Roman" panose="02020603050405020304" pitchFamily="18" charset="0"/>
                <a:cs typeface="Times New Roman" panose="02020603050405020304" pitchFamily="18" charset="0"/>
              </a:rPr>
              <a:t> Amman Institute of Technology,</a:t>
            </a:r>
          </a:p>
          <a:p>
            <a:pPr algn="ctr"/>
            <a:r>
              <a:rPr lang="en-IN" dirty="0" err="1" smtClean="0">
                <a:solidFill>
                  <a:srgbClr val="002060"/>
                </a:solidFill>
                <a:latin typeface="Times New Roman" panose="02020603050405020304" pitchFamily="18" charset="0"/>
                <a:cs typeface="Times New Roman" panose="02020603050405020304" pitchFamily="18" charset="0"/>
              </a:rPr>
              <a:t>Sathyamangalam</a:t>
            </a:r>
            <a:r>
              <a:rPr lang="en-IN" dirty="0" smtClean="0">
                <a:solidFill>
                  <a:srgbClr val="002060"/>
                </a:solidFill>
                <a:latin typeface="Times New Roman" panose="02020603050405020304" pitchFamily="18" charset="0"/>
                <a:cs typeface="Times New Roman" panose="02020603050405020304" pitchFamily="18" charset="0"/>
              </a:rPr>
              <a:t>.</a:t>
            </a:r>
          </a:p>
          <a:p>
            <a:pPr algn="ctr"/>
            <a:endParaRPr lang="en-IN" dirty="0" smtClean="0">
              <a:solidFill>
                <a:srgbClr val="002060"/>
              </a:solidFill>
              <a:latin typeface="Times New Roman" panose="02020603050405020304" pitchFamily="18" charset="0"/>
              <a:cs typeface="Times New Roman" panose="02020603050405020304" pitchFamily="18" charset="0"/>
            </a:endParaRPr>
          </a:p>
          <a:p>
            <a:pPr algn="ctr"/>
            <a:r>
              <a:rPr lang="en-IN" i="1" dirty="0" smtClean="0">
                <a:latin typeface="Times New Roman" panose="02020603050405020304" pitchFamily="18" charset="0"/>
                <a:cs typeface="Times New Roman" panose="02020603050405020304" pitchFamily="18" charset="0"/>
              </a:rPr>
              <a:t>Presented at SNS college of Engineering</a:t>
            </a:r>
          </a:p>
          <a:p>
            <a:pPr algn="ctr"/>
            <a:r>
              <a:rPr lang="en-IN" i="1" dirty="0" smtClean="0">
                <a:latin typeface="Times New Roman" panose="02020603050405020304" pitchFamily="18" charset="0"/>
                <a:cs typeface="Times New Roman" panose="02020603050405020304" pitchFamily="18" charset="0"/>
              </a:rPr>
              <a:t>International Faculty Development Programme on</a:t>
            </a:r>
          </a:p>
          <a:p>
            <a:pPr algn="ctr"/>
            <a:r>
              <a:rPr lang="en-IN" i="1" dirty="0" smtClean="0">
                <a:latin typeface="Times New Roman" panose="02020603050405020304" pitchFamily="18" charset="0"/>
                <a:cs typeface="Times New Roman" panose="02020603050405020304" pitchFamily="18" charset="0"/>
              </a:rPr>
              <a:t>“Astute-Efflux Trends in Mathematics“</a:t>
            </a:r>
          </a:p>
          <a:p>
            <a:pPr algn="ctr"/>
            <a:r>
              <a:rPr lang="en-IN" i="1" dirty="0" smtClean="0">
                <a:solidFill>
                  <a:schemeClr val="accent6">
                    <a:lumMod val="50000"/>
                  </a:schemeClr>
                </a:solidFill>
                <a:latin typeface="Times New Roman" panose="02020603050405020304" pitchFamily="18" charset="0"/>
                <a:cs typeface="Times New Roman" panose="02020603050405020304" pitchFamily="18" charset="0"/>
              </a:rPr>
              <a:t>2</a:t>
            </a:r>
            <a:r>
              <a:rPr lang="en-IN" i="1" baseline="30000" dirty="0" smtClean="0">
                <a:solidFill>
                  <a:schemeClr val="accent6">
                    <a:lumMod val="50000"/>
                  </a:schemeClr>
                </a:solidFill>
                <a:latin typeface="Times New Roman" panose="02020603050405020304" pitchFamily="18" charset="0"/>
                <a:cs typeface="Times New Roman" panose="02020603050405020304" pitchFamily="18" charset="0"/>
              </a:rPr>
              <a:t>nd</a:t>
            </a:r>
            <a:r>
              <a:rPr lang="en-IN" i="1" dirty="0" smtClean="0">
                <a:solidFill>
                  <a:schemeClr val="accent6">
                    <a:lumMod val="50000"/>
                  </a:schemeClr>
                </a:solidFill>
                <a:latin typeface="Times New Roman" panose="02020603050405020304" pitchFamily="18" charset="0"/>
                <a:cs typeface="Times New Roman" panose="02020603050405020304" pitchFamily="18" charset="0"/>
              </a:rPr>
              <a:t> July 2020</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err="1" smtClean="0"/>
              <a:t>Florentin</a:t>
            </a:r>
            <a:r>
              <a:rPr lang="en-IN" b="1" dirty="0" smtClean="0"/>
              <a:t> </a:t>
            </a:r>
            <a:r>
              <a:rPr lang="en-IN" b="1" dirty="0" err="1" smtClean="0"/>
              <a:t>Smarandache</a:t>
            </a:r>
            <a:endParaRPr lang="en-IN" dirty="0"/>
          </a:p>
        </p:txBody>
      </p:sp>
      <p:sp>
        <p:nvSpPr>
          <p:cNvPr id="3" name="Content Placeholder 2"/>
          <p:cNvSpPr>
            <a:spLocks noGrp="1"/>
          </p:cNvSpPr>
          <p:nvPr>
            <p:ph sz="quarter"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IN" b="1" dirty="0" smtClean="0"/>
          </a:p>
          <a:p>
            <a:pPr algn="ctr">
              <a:buNone/>
            </a:pPr>
            <a:r>
              <a:rPr lang="en-IN" b="1" dirty="0" smtClean="0"/>
              <a:t> polymath, professor of mathematics</a:t>
            </a:r>
            <a:endParaRPr lang="en-IN" dirty="0" smtClean="0"/>
          </a:p>
          <a:p>
            <a:pPr algn="ctr">
              <a:buNone/>
            </a:pPr>
            <a:r>
              <a:rPr lang="en-IN" b="1" dirty="0" smtClean="0"/>
              <a:t>University of New Mexico, 705 Gurley Ave., Gallup, New Mexico 87301, USA</a:t>
            </a:r>
            <a:endParaRPr lang="en-IN" dirty="0" smtClean="0"/>
          </a:p>
          <a:p>
            <a:endParaRPr lang="en-US" dirty="0" smtClean="0"/>
          </a:p>
          <a:p>
            <a:endParaRPr lang="en-IN" dirty="0"/>
          </a:p>
        </p:txBody>
      </p:sp>
      <p:pic>
        <p:nvPicPr>
          <p:cNvPr id="1026" name="Picture 2" descr="http://fs.unm.edu/FS-poza-jacket3.gif"/>
          <p:cNvPicPr>
            <a:picLocks noChangeAspect="1" noChangeArrowheads="1"/>
          </p:cNvPicPr>
          <p:nvPr/>
        </p:nvPicPr>
        <p:blipFill>
          <a:blip r:embed="rId2"/>
          <a:srcRect/>
          <a:stretch>
            <a:fillRect/>
          </a:stretch>
        </p:blipFill>
        <p:spPr bwMode="auto">
          <a:xfrm>
            <a:off x="1524000" y="1447800"/>
            <a:ext cx="5334000" cy="38385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Founder of </a:t>
            </a:r>
            <a:r>
              <a:rPr lang="en-US" dirty="0" err="1" smtClean="0"/>
              <a:t>Neutrosophic</a:t>
            </a:r>
            <a:r>
              <a:rPr lang="en-US" dirty="0" smtClean="0"/>
              <a:t> Logic(Set)</a:t>
            </a:r>
            <a:endParaRPr lang="en-IN" dirty="0"/>
          </a:p>
        </p:txBody>
      </p:sp>
      <p:sp>
        <p:nvSpPr>
          <p:cNvPr id="3" name="Content Placeholder 2"/>
          <p:cNvSpPr>
            <a:spLocks noGrp="1"/>
          </p:cNvSpPr>
          <p:nvPr>
            <p:ph sz="quarter" idx="1"/>
          </p:nvPr>
        </p:nvSpPr>
        <p:spPr>
          <a:xfrm>
            <a:off x="457200" y="1600200"/>
            <a:ext cx="8001000" cy="4873752"/>
          </a:xfrm>
        </p:spPr>
        <p:txBody>
          <a:bodyPr>
            <a:normAutofit/>
          </a:bodyPr>
          <a:lstStyle/>
          <a:p>
            <a:r>
              <a:rPr lang="en-US" dirty="0" smtClean="0"/>
              <a:t>In 1995, he </a:t>
            </a:r>
            <a:r>
              <a:rPr lang="en-IN" dirty="0" smtClean="0"/>
              <a:t>generalized framework for unification of many existing logics, such as fuzzy logic, </a:t>
            </a:r>
            <a:r>
              <a:rPr lang="en-IN" dirty="0" err="1" smtClean="0"/>
              <a:t>paraconsistent</a:t>
            </a:r>
            <a:r>
              <a:rPr lang="en-IN" dirty="0" smtClean="0"/>
              <a:t> logic, </a:t>
            </a:r>
            <a:r>
              <a:rPr lang="en-IN" dirty="0" err="1" smtClean="0"/>
              <a:t>intuitionistic</a:t>
            </a:r>
            <a:r>
              <a:rPr lang="en-IN" dirty="0" smtClean="0"/>
              <a:t> logic, etc.  The main idea of NL is to characterize each logical statement in a 3D </a:t>
            </a:r>
            <a:r>
              <a:rPr lang="en-IN" dirty="0" err="1" smtClean="0"/>
              <a:t>Neutrosophic</a:t>
            </a:r>
            <a:r>
              <a:rPr lang="en-IN" dirty="0" smtClean="0"/>
              <a:t> Space, where each dimension of the space represents respectively</a:t>
            </a:r>
          </a:p>
          <a:p>
            <a:r>
              <a:rPr lang="en-IN" b="1" dirty="0" smtClean="0"/>
              <a:t>1) the truth (T)</a:t>
            </a:r>
          </a:p>
          <a:p>
            <a:r>
              <a:rPr lang="en-IN" b="1" dirty="0" smtClean="0"/>
              <a:t>2) the falsehood (F) and </a:t>
            </a:r>
          </a:p>
          <a:p>
            <a:r>
              <a:rPr lang="en-IN" b="1" dirty="0" smtClean="0"/>
              <a:t>3)the indeterminacy (I) </a:t>
            </a:r>
          </a:p>
          <a:p>
            <a:pPr>
              <a:buNone/>
            </a:pPr>
            <a:r>
              <a:rPr lang="en-IN" dirty="0" smtClean="0"/>
              <a:t>   of the statement under consideration, where T, I, F are standard or non-standard real subsets of ]</a:t>
            </a:r>
            <a:r>
              <a:rPr lang="en-IN" baseline="30000" dirty="0" smtClean="0"/>
              <a:t>-</a:t>
            </a:r>
            <a:r>
              <a:rPr lang="en-IN" dirty="0" smtClean="0"/>
              <a:t>0, 1</a:t>
            </a:r>
            <a:r>
              <a:rPr lang="en-IN" baseline="30000" dirty="0" smtClean="0"/>
              <a:t>+</a:t>
            </a:r>
            <a:r>
              <a:rPr lang="en-IN" dirty="0" smtClean="0"/>
              <a:t>[ with not necessarily any connection between them</a:t>
            </a:r>
            <a:r>
              <a:rPr lang="en-IN" b="1" dirty="0" smtClean="0"/>
              <a:t>.</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Webpage and journal</a:t>
            </a:r>
            <a:endParaRPr lang="en-IN" dirty="0"/>
          </a:p>
        </p:txBody>
      </p:sp>
      <p:sp>
        <p:nvSpPr>
          <p:cNvPr id="3" name="Content Placeholder 2"/>
          <p:cNvSpPr>
            <a:spLocks noGrp="1"/>
          </p:cNvSpPr>
          <p:nvPr>
            <p:ph sz="quarter" idx="1"/>
          </p:nvPr>
        </p:nvSpPr>
        <p:spPr>
          <a:xfrm>
            <a:off x="457200" y="1600200"/>
            <a:ext cx="8229600" cy="4873752"/>
          </a:xfrm>
        </p:spPr>
        <p:txBody>
          <a:bodyPr>
            <a:normAutofit lnSpcReduction="10000"/>
          </a:bodyPr>
          <a:lstStyle/>
          <a:p>
            <a:r>
              <a:rPr lang="en-US" sz="3600" dirty="0" smtClean="0"/>
              <a:t>Home page link:</a:t>
            </a:r>
          </a:p>
          <a:p>
            <a:r>
              <a:rPr lang="en-IN" sz="3600" dirty="0" smtClean="0">
                <a:hlinkClick r:id="rId2"/>
              </a:rPr>
              <a:t>http://fs.unm.edu/FlorentinSmarandache.htm</a:t>
            </a:r>
            <a:endParaRPr lang="en-IN" sz="3600" dirty="0" smtClean="0"/>
          </a:p>
          <a:p>
            <a:r>
              <a:rPr lang="en-US" sz="3600" dirty="0" smtClean="0"/>
              <a:t>Journal link:</a:t>
            </a:r>
          </a:p>
          <a:p>
            <a:r>
              <a:rPr lang="en-IN" sz="3600" dirty="0" smtClean="0">
                <a:hlinkClick r:id="rId3"/>
              </a:rPr>
              <a:t>http://fs.unm.edu/NSS/</a:t>
            </a:r>
            <a:endParaRPr lang="en-IN" sz="3600" dirty="0" smtClean="0"/>
          </a:p>
          <a:p>
            <a:r>
              <a:rPr lang="en-US" sz="3600" dirty="0" err="1" smtClean="0"/>
              <a:t>broumi</a:t>
            </a:r>
            <a:r>
              <a:rPr lang="en-US" sz="3600" dirty="0" smtClean="0"/>
              <a:t> said - International Journal of </a:t>
            </a:r>
            <a:r>
              <a:rPr lang="en-US" sz="3600" dirty="0" err="1" smtClean="0"/>
              <a:t>Neutrosophic</a:t>
            </a:r>
            <a:r>
              <a:rPr lang="en-US" sz="3600" dirty="0" smtClean="0"/>
              <a:t> Science </a:t>
            </a:r>
            <a:r>
              <a:rPr lang="en-US" sz="3600" u="sng" dirty="0" smtClean="0">
                <a:hlinkClick r:id="rId4"/>
              </a:rPr>
              <a:t>http://americaspg.com/journals/show/21</a:t>
            </a:r>
            <a:endParaRPr lang="en-IN" sz="3600" dirty="0" smtClean="0"/>
          </a:p>
          <a:p>
            <a:endParaRPr lang="en-IN" sz="3600" dirty="0" smtClean="0"/>
          </a:p>
          <a:p>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ns </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533400" y="2438399"/>
            <a:ext cx="3048000" cy="2941052"/>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4191000" y="381000"/>
            <a:ext cx="4405684" cy="3048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3657600" y="4343400"/>
            <a:ext cx="2819400" cy="2192867"/>
          </a:xfrm>
          <a:prstGeom prst="rect">
            <a:avLst/>
          </a:prstGeom>
          <a:noFill/>
          <a:ln w="9525">
            <a:noFill/>
            <a:miter lim="800000"/>
            <a:headEnd/>
            <a:tailEnd/>
          </a:ln>
          <a:effectLst/>
        </p:spPr>
      </p:pic>
      <p:pic>
        <p:nvPicPr>
          <p:cNvPr id="37889" name="Picture 1"/>
          <p:cNvPicPr>
            <a:picLocks noChangeAspect="1" noChangeArrowheads="1"/>
          </p:cNvPicPr>
          <p:nvPr/>
        </p:nvPicPr>
        <p:blipFill>
          <a:blip r:embed="rId5"/>
          <a:srcRect/>
          <a:stretch>
            <a:fillRect/>
          </a:stretch>
        </p:blipFill>
        <p:spPr bwMode="auto">
          <a:xfrm>
            <a:off x="6324600" y="3124200"/>
            <a:ext cx="2466975" cy="18478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21506" name="Picture 2"/>
          <p:cNvPicPr>
            <a:picLocks noChangeAspect="1" noChangeArrowheads="1"/>
          </p:cNvPicPr>
          <p:nvPr/>
        </p:nvPicPr>
        <p:blipFill>
          <a:blip r:embed="rId2"/>
          <a:srcRect/>
          <a:stretch>
            <a:fillRect/>
          </a:stretch>
        </p:blipFill>
        <p:spPr bwMode="auto">
          <a:xfrm>
            <a:off x="142440" y="304800"/>
            <a:ext cx="8696760" cy="6324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to understand the indeterminacy and </a:t>
            </a:r>
            <a:r>
              <a:rPr lang="en-US" dirty="0" err="1" smtClean="0"/>
              <a:t>neutrosophic</a:t>
            </a:r>
            <a:r>
              <a:rPr lang="en-US" dirty="0" smtClean="0"/>
              <a:t> logic</a:t>
            </a:r>
            <a:endParaRPr lang="en-US" dirty="0"/>
          </a:p>
        </p:txBody>
      </p:sp>
      <p:sp>
        <p:nvSpPr>
          <p:cNvPr id="3" name="Content Placeholder 2"/>
          <p:cNvSpPr>
            <a:spLocks noGrp="1"/>
          </p:cNvSpPr>
          <p:nvPr>
            <p:ph sz="quarter" idx="1"/>
          </p:nvPr>
        </p:nvSpPr>
        <p:spPr>
          <a:xfrm>
            <a:off x="457200" y="1600200"/>
            <a:ext cx="8686800" cy="5257800"/>
          </a:xfrm>
        </p:spPr>
        <p:txBody>
          <a:bodyPr>
            <a:normAutofit fontScale="92500" lnSpcReduction="10000"/>
          </a:bodyPr>
          <a:lstStyle/>
          <a:p>
            <a:r>
              <a:rPr lang="en-US" dirty="0" smtClean="0"/>
              <a:t>In a given mobile phone suppose 100 calls came at end of the day. </a:t>
            </a:r>
          </a:p>
          <a:p>
            <a:r>
              <a:rPr lang="en-US" dirty="0" smtClean="0"/>
              <a:t>1. 60 calls were received truly among them 50 numbers are saved and 10 were unsaved in mobile. </a:t>
            </a:r>
          </a:p>
          <a:p>
            <a:pPr lvl="1"/>
            <a:r>
              <a:rPr lang="en-US" dirty="0" smtClean="0"/>
              <a:t>60 calls will be the truth membership i.e. 0.6. </a:t>
            </a:r>
          </a:p>
          <a:p>
            <a:r>
              <a:rPr lang="en-US" dirty="0" smtClean="0"/>
              <a:t>2. 30 calls were not-received by mobile holder. Among them 20 calls which are saved in mobile contacts were not received due to driving, meeting, or phone left in home, car or bag and 10 were not received due to uncertain numbers. </a:t>
            </a:r>
          </a:p>
          <a:p>
            <a:pPr lvl="1"/>
            <a:r>
              <a:rPr lang="en-US" dirty="0" smtClean="0"/>
              <a:t>30 not received will be the  Indeterminacy membership i.e. 0.3. </a:t>
            </a:r>
          </a:p>
          <a:p>
            <a:r>
              <a:rPr lang="en-US" dirty="0" smtClean="0"/>
              <a:t>3. 10 calls were those number which was rejected calls intentionally by mobile holder due to behavior of those saved numbers, not useful calls, marketing numbers or other cases for that he/she do not want to pick or may be blocked numbers</a:t>
            </a:r>
          </a:p>
          <a:p>
            <a:pPr lvl="1"/>
            <a:r>
              <a:rPr lang="en-US" dirty="0" smtClean="0"/>
              <a:t>10 rejected will be  the false i.e. 0.1 membership value.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preliminaries</a:t>
            </a:r>
            <a:endParaRPr lang="en-US" dirty="0"/>
          </a:p>
        </p:txBody>
      </p:sp>
      <p:sp>
        <p:nvSpPr>
          <p:cNvPr id="3" name="Content Placeholder 2"/>
          <p:cNvSpPr>
            <a:spLocks noGrp="1"/>
          </p:cNvSpPr>
          <p:nvPr>
            <p:ph sz="quarter" idx="1"/>
          </p:nvPr>
        </p:nvSpPr>
        <p:spPr/>
        <p:txBody>
          <a:bodyPr/>
          <a:lstStyle/>
          <a:p>
            <a:endParaRPr lang="en-US" dirty="0"/>
          </a:p>
        </p:txBody>
      </p:sp>
      <p:pic>
        <p:nvPicPr>
          <p:cNvPr id="24578" name="Picture 2"/>
          <p:cNvPicPr>
            <a:picLocks noChangeAspect="1" noChangeArrowheads="1"/>
          </p:cNvPicPr>
          <p:nvPr/>
        </p:nvPicPr>
        <p:blipFill>
          <a:blip r:embed="rId2"/>
          <a:srcRect/>
          <a:stretch>
            <a:fillRect/>
          </a:stretch>
        </p:blipFill>
        <p:spPr bwMode="auto">
          <a:xfrm>
            <a:off x="609600" y="4876800"/>
            <a:ext cx="7696200" cy="167640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609600" y="1447800"/>
            <a:ext cx="7848600" cy="32385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properties of ns</a:t>
            </a:r>
            <a:endParaRPr lang="en-US" dirty="0"/>
          </a:p>
        </p:txBody>
      </p:sp>
      <p:sp>
        <p:nvSpPr>
          <p:cNvPr id="3" name="Content Placeholder 2"/>
          <p:cNvSpPr>
            <a:spLocks noGrp="1"/>
          </p:cNvSpPr>
          <p:nvPr>
            <p:ph sz="quarter" idx="1"/>
          </p:nvPr>
        </p:nvSpPr>
        <p:spPr/>
        <p:txBody>
          <a:bodyPr/>
          <a:lstStyle/>
          <a:p>
            <a:endParaRPr lang="en-US"/>
          </a:p>
        </p:txBody>
      </p:sp>
      <p:pic>
        <p:nvPicPr>
          <p:cNvPr id="25602" name="Picture 2"/>
          <p:cNvPicPr>
            <a:picLocks noChangeAspect="1" noChangeArrowheads="1"/>
          </p:cNvPicPr>
          <p:nvPr/>
        </p:nvPicPr>
        <p:blipFill>
          <a:blip r:embed="rId2"/>
          <a:srcRect/>
          <a:stretch>
            <a:fillRect/>
          </a:stretch>
        </p:blipFill>
        <p:spPr bwMode="auto">
          <a:xfrm>
            <a:off x="533400" y="1524000"/>
            <a:ext cx="7324725" cy="3657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Neutrosophic</a:t>
            </a:r>
            <a:r>
              <a:rPr lang="en-US" dirty="0" smtClean="0"/>
              <a:t> topology</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6626" name="Picture 2"/>
          <p:cNvPicPr>
            <a:picLocks noChangeAspect="1" noChangeArrowheads="1"/>
          </p:cNvPicPr>
          <p:nvPr/>
        </p:nvPicPr>
        <p:blipFill>
          <a:blip r:embed="rId2"/>
          <a:srcRect/>
          <a:stretch>
            <a:fillRect/>
          </a:stretch>
        </p:blipFill>
        <p:spPr bwMode="auto">
          <a:xfrm>
            <a:off x="685800" y="2209800"/>
            <a:ext cx="7696200" cy="2743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lstStyle/>
          <a:p>
            <a:r>
              <a:rPr lang="en-IN" dirty="0" smtClean="0"/>
              <a:t>Let X ={x} and A={0.5,0.5,0.4 }, B ={0.4,0.6,0.8 }</a:t>
            </a:r>
            <a:endParaRPr lang="en-US" dirty="0" smtClean="0"/>
          </a:p>
          <a:p>
            <a:r>
              <a:rPr lang="en-IN" dirty="0" smtClean="0"/>
              <a:t> D={0.5,0.5,0.4} and C= {0.4,0.6,0.8 }</a:t>
            </a:r>
            <a:endParaRPr lang="en-US" dirty="0" smtClean="0"/>
          </a:p>
          <a:p>
            <a:r>
              <a:rPr lang="en-IN" dirty="0" smtClean="0"/>
              <a:t>Then the family (X,</a:t>
            </a:r>
            <a:r>
              <a:rPr lang="el-GR" dirty="0" smtClean="0"/>
              <a:t>τ</a:t>
            </a:r>
            <a:r>
              <a:rPr lang="en-IN" dirty="0" smtClean="0"/>
              <a:t> )= {1</a:t>
            </a:r>
            <a:r>
              <a:rPr lang="en-IN" baseline="-25000" dirty="0" smtClean="0"/>
              <a:t>N</a:t>
            </a:r>
            <a:r>
              <a:rPr lang="en-IN" dirty="0" smtClean="0"/>
              <a:t>,0</a:t>
            </a:r>
            <a:r>
              <a:rPr lang="en-IN" baseline="-25000" dirty="0" smtClean="0"/>
              <a:t>N</a:t>
            </a:r>
            <a:r>
              <a:rPr lang="en-IN" dirty="0" smtClean="0"/>
              <a:t>, A, B, C, D}of NSs in X is </a:t>
            </a:r>
            <a:r>
              <a:rPr lang="en-IN" dirty="0" err="1" smtClean="0"/>
              <a:t>neutrosophic</a:t>
            </a:r>
            <a:r>
              <a:rPr lang="en-IN" dirty="0" smtClean="0"/>
              <a:t> topology on X.</a:t>
            </a:r>
            <a:endParaRPr lang="en-US" dirty="0" smtClean="0"/>
          </a:p>
          <a:p>
            <a:r>
              <a:rPr lang="en-IN" dirty="0" smtClean="0"/>
              <a:t>Each set in </a:t>
            </a:r>
            <a:r>
              <a:rPr lang="el-GR" dirty="0" smtClean="0"/>
              <a:t>τ</a:t>
            </a:r>
            <a:r>
              <a:rPr lang="en-IN" dirty="0" smtClean="0"/>
              <a:t> is an open set and its complements are closed set.</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228600"/>
            <a:ext cx="7696200" cy="5257800"/>
          </a:xfrm>
        </p:spPr>
        <p:txBody>
          <a:bodyPr/>
          <a:lstStyle/>
          <a:p>
            <a:r>
              <a:rPr lang="en-US" b="1" u="sng" dirty="0" smtClean="0"/>
              <a:t>Uncertainty:</a:t>
            </a:r>
          </a:p>
          <a:p>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The </a:t>
            </a:r>
            <a:r>
              <a:rPr lang="en-US" dirty="0">
                <a:solidFill>
                  <a:schemeClr val="tx1"/>
                </a:solidFill>
                <a:latin typeface="+mn-lt"/>
                <a:ea typeface="+mn-ea"/>
                <a:cs typeface="+mn-cs"/>
              </a:rPr>
              <a:t>world is not all in black and white, A or B, true or false.</a:t>
            </a:r>
            <a:r>
              <a:rPr lang="en-US" dirty="0" smtClean="0"/>
              <a:t/>
            </a:r>
            <a:br>
              <a:rPr lang="en-US" dirty="0" smtClean="0"/>
            </a:br>
            <a:r>
              <a:rPr lang="en-US" dirty="0">
                <a:solidFill>
                  <a:schemeClr val="tx1"/>
                </a:solidFill>
                <a:latin typeface="+mn-lt"/>
                <a:ea typeface="+mn-ea"/>
                <a:cs typeface="+mn-cs"/>
              </a:rPr>
              <a:t>There are degrees of correctness somewhere in the middle</a:t>
            </a:r>
            <a:endParaRPr lang="en-US" dirty="0"/>
          </a:p>
        </p:txBody>
      </p:sp>
      <p:sp>
        <p:nvSpPr>
          <p:cNvPr id="4" name="Rectangle 3"/>
          <p:cNvSpPr/>
          <p:nvPr/>
        </p:nvSpPr>
        <p:spPr>
          <a:xfrm>
            <a:off x="990600" y="3048000"/>
            <a:ext cx="7391400" cy="3046988"/>
          </a:xfrm>
          <a:prstGeom prst="rect">
            <a:avLst/>
          </a:prstGeom>
        </p:spPr>
        <p:txBody>
          <a:bodyPr wrap="square">
            <a:spAutoFit/>
          </a:bodyPr>
          <a:lstStyle/>
          <a:p>
            <a:pPr fontAlgn="base">
              <a:buFont typeface="Wingdings" pitchFamily="2" charset="2"/>
              <a:buChar char="Ø"/>
            </a:pPr>
            <a:r>
              <a:rPr lang="en-US" sz="2400" dirty="0"/>
              <a:t>Do you want to eat, yes or no</a:t>
            </a:r>
            <a:r>
              <a:rPr lang="en-US" sz="2400" dirty="0" smtClean="0"/>
              <a:t>?</a:t>
            </a:r>
          </a:p>
          <a:p>
            <a:pPr lvl="2" fontAlgn="base"/>
            <a:r>
              <a:rPr lang="en-US" sz="2400" dirty="0"/>
              <a:t> </a:t>
            </a:r>
            <a:r>
              <a:rPr lang="en-US" sz="2400" i="1" dirty="0"/>
              <a:t>I’m a little hungry, but not starved.</a:t>
            </a:r>
            <a:endParaRPr lang="en-US" sz="2400" dirty="0"/>
          </a:p>
          <a:p>
            <a:pPr fontAlgn="base">
              <a:buFont typeface="Wingdings" pitchFamily="2" charset="2"/>
              <a:buChar char="Ø"/>
            </a:pPr>
            <a:r>
              <a:rPr lang="en-US" sz="2400" dirty="0"/>
              <a:t>Do you believe me or not? </a:t>
            </a:r>
            <a:endParaRPr lang="en-US" sz="2400" dirty="0" smtClean="0"/>
          </a:p>
          <a:p>
            <a:pPr lvl="2" fontAlgn="base"/>
            <a:r>
              <a:rPr lang="en-US" sz="2400" i="1" dirty="0" smtClean="0"/>
              <a:t>I’m </a:t>
            </a:r>
            <a:r>
              <a:rPr lang="en-US" sz="2400" i="1" dirty="0"/>
              <a:t>not entirely convinced.</a:t>
            </a:r>
            <a:endParaRPr lang="en-US" sz="2400" dirty="0"/>
          </a:p>
          <a:p>
            <a:pPr fontAlgn="base">
              <a:buFont typeface="Wingdings" pitchFamily="2" charset="2"/>
              <a:buChar char="Ø"/>
            </a:pPr>
            <a:r>
              <a:rPr lang="en-US" sz="2400" dirty="0"/>
              <a:t>Is he a tall man? </a:t>
            </a:r>
            <a:endParaRPr lang="en-US" sz="2400" dirty="0" smtClean="0"/>
          </a:p>
          <a:p>
            <a:pPr lvl="2" fontAlgn="base"/>
            <a:r>
              <a:rPr lang="en-US" sz="2400" i="1" dirty="0" smtClean="0"/>
              <a:t>I </a:t>
            </a:r>
            <a:r>
              <a:rPr lang="en-US" sz="2400" i="1" dirty="0"/>
              <a:t>guess he’s tall, but not that tall.</a:t>
            </a:r>
            <a:endParaRPr lang="en-US" sz="2400" dirty="0"/>
          </a:p>
          <a:p>
            <a:pPr fontAlgn="base">
              <a:buFont typeface="Wingdings" pitchFamily="2" charset="2"/>
              <a:buChar char="Ø"/>
            </a:pPr>
            <a:r>
              <a:rPr lang="en-US" sz="2400" dirty="0"/>
              <a:t>What color is that? </a:t>
            </a:r>
            <a:endParaRPr lang="en-US" sz="2400" dirty="0" smtClean="0"/>
          </a:p>
          <a:p>
            <a:pPr lvl="2" fontAlgn="base"/>
            <a:r>
              <a:rPr lang="en-US" sz="2400" i="1" dirty="0"/>
              <a:t> </a:t>
            </a:r>
            <a:r>
              <a:rPr lang="en-US" sz="2400" i="1" dirty="0" smtClean="0"/>
              <a:t> </a:t>
            </a:r>
            <a:r>
              <a:rPr lang="en-US" sz="2400" i="1" dirty="0" err="1" smtClean="0"/>
              <a:t>Kinda</a:t>
            </a:r>
            <a:r>
              <a:rPr lang="en-US" sz="2400" i="1" dirty="0" smtClean="0"/>
              <a:t> </a:t>
            </a:r>
            <a:r>
              <a:rPr lang="en-US" sz="2400" i="1" dirty="0"/>
              <a:t>blue, </a:t>
            </a:r>
            <a:r>
              <a:rPr lang="en-US" sz="2400" i="1" dirty="0" err="1"/>
              <a:t>kinda</a:t>
            </a:r>
            <a:r>
              <a:rPr lang="en-US" sz="2400" i="1" dirty="0"/>
              <a:t> green.</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definitions</a:t>
            </a:r>
            <a:endParaRPr lang="en-US" dirty="0"/>
          </a:p>
        </p:txBody>
      </p:sp>
      <p:sp>
        <p:nvSpPr>
          <p:cNvPr id="3" name="Content Placeholder 2"/>
          <p:cNvSpPr>
            <a:spLocks noGrp="1"/>
          </p:cNvSpPr>
          <p:nvPr>
            <p:ph sz="quarter" idx="1"/>
          </p:nvPr>
        </p:nvSpPr>
        <p:spPr>
          <a:xfrm>
            <a:off x="457200" y="1600200"/>
            <a:ext cx="8382000" cy="5105400"/>
          </a:xfrm>
        </p:spPr>
        <p:txBody>
          <a:bodyPr>
            <a:normAutofit/>
          </a:bodyPr>
          <a:lstStyle/>
          <a:p>
            <a:r>
              <a:rPr lang="en-US" b="1" dirty="0" smtClean="0"/>
              <a:t>Definition</a:t>
            </a:r>
            <a:r>
              <a:rPr lang="en-US" dirty="0" smtClean="0"/>
              <a:t>: </a:t>
            </a:r>
            <a:r>
              <a:rPr lang="en-US" b="1" dirty="0" err="1" smtClean="0"/>
              <a:t>Neighbourhood</a:t>
            </a:r>
            <a:endParaRPr lang="en-US" dirty="0" smtClean="0"/>
          </a:p>
          <a:p>
            <a:r>
              <a:rPr lang="en-IN" dirty="0" smtClean="0"/>
              <a:t>A </a:t>
            </a:r>
            <a:r>
              <a:rPr lang="en-IN" dirty="0" err="1" smtClean="0"/>
              <a:t>neutrosophic</a:t>
            </a:r>
            <a:r>
              <a:rPr lang="en-IN" dirty="0" smtClean="0"/>
              <a:t> set A is a neighbourhood of </a:t>
            </a:r>
            <a:r>
              <a:rPr lang="en-IN" dirty="0" err="1" smtClean="0"/>
              <a:t>neutrosophic</a:t>
            </a:r>
            <a:r>
              <a:rPr lang="en-IN" dirty="0" smtClean="0"/>
              <a:t> set B if there exist an open set C such that </a:t>
            </a:r>
            <a:r>
              <a:rPr lang="en-US" dirty="0" smtClean="0"/>
              <a:t>B </a:t>
            </a:r>
            <a:r>
              <a:rPr lang="en-US" dirty="0" smtClean="0">
                <a:sym typeface="Symbol"/>
              </a:rPr>
              <a:t> </a:t>
            </a:r>
            <a:r>
              <a:rPr lang="en-IN" dirty="0" smtClean="0"/>
              <a:t>C </a:t>
            </a:r>
            <a:r>
              <a:rPr lang="en-IN" dirty="0" smtClean="0">
                <a:sym typeface="Symbol"/>
              </a:rPr>
              <a:t> A.</a:t>
            </a:r>
            <a:r>
              <a:rPr lang="en-IN" dirty="0" smtClean="0"/>
              <a:t>  </a:t>
            </a:r>
            <a:endParaRPr lang="en-US" dirty="0" smtClean="0"/>
          </a:p>
          <a:p>
            <a:r>
              <a:rPr lang="en-IN" b="1" dirty="0" smtClean="0"/>
              <a:t>Definition: Interior and closure </a:t>
            </a:r>
            <a:endParaRPr lang="en-US" dirty="0" smtClean="0"/>
          </a:p>
          <a:p>
            <a:r>
              <a:rPr lang="en-IN" dirty="0" smtClean="0"/>
              <a:t>Let (X,</a:t>
            </a:r>
            <a:r>
              <a:rPr lang="el-GR" dirty="0" smtClean="0"/>
              <a:t>τ</a:t>
            </a:r>
            <a:r>
              <a:rPr lang="en-US" baseline="-25000" dirty="0" smtClean="0"/>
              <a:t>N</a:t>
            </a:r>
            <a:r>
              <a:rPr lang="en-IN" dirty="0" smtClean="0"/>
              <a:t> ) be a </a:t>
            </a:r>
            <a:r>
              <a:rPr lang="en-IN" dirty="0" err="1" smtClean="0"/>
              <a:t>neutrosophic</a:t>
            </a:r>
            <a:r>
              <a:rPr lang="en-IN" dirty="0" smtClean="0"/>
              <a:t> topological space and </a:t>
            </a:r>
            <a:r>
              <a:rPr lang="en-US" dirty="0" smtClean="0"/>
              <a:t>S = {(x, M</a:t>
            </a:r>
            <a:r>
              <a:rPr lang="en-US" baseline="-25000" dirty="0" smtClean="0"/>
              <a:t>s</a:t>
            </a:r>
            <a:r>
              <a:rPr lang="en-US" dirty="0" smtClean="0"/>
              <a:t>(x),I</a:t>
            </a:r>
            <a:r>
              <a:rPr lang="en-US" baseline="-25000" dirty="0" smtClean="0"/>
              <a:t>s</a:t>
            </a:r>
            <a:r>
              <a:rPr lang="en-US" dirty="0" smtClean="0"/>
              <a:t>(x), N</a:t>
            </a:r>
            <a:r>
              <a:rPr lang="en-US" baseline="-25000" dirty="0" smtClean="0"/>
              <a:t>s</a:t>
            </a:r>
            <a:r>
              <a:rPr lang="en-US" dirty="0" smtClean="0"/>
              <a:t>(x)) : x ∈ X} be a </a:t>
            </a:r>
            <a:r>
              <a:rPr lang="en-US" dirty="0" err="1" smtClean="0"/>
              <a:t>neutrosophic</a:t>
            </a:r>
            <a:r>
              <a:rPr lang="en-US" dirty="0" smtClean="0"/>
              <a:t> set  in X. </a:t>
            </a:r>
          </a:p>
          <a:p>
            <a:r>
              <a:rPr lang="en-US" dirty="0" smtClean="0"/>
              <a:t>Then the </a:t>
            </a:r>
            <a:r>
              <a:rPr lang="en-US" dirty="0" err="1" smtClean="0"/>
              <a:t>neutrosophic</a:t>
            </a:r>
            <a:r>
              <a:rPr lang="en-US" dirty="0" smtClean="0"/>
              <a:t> closure and interior of A are defined by </a:t>
            </a:r>
          </a:p>
          <a:p>
            <a:endParaRPr lang="en-US" sz="2000" dirty="0" smtClean="0"/>
          </a:p>
          <a:p>
            <a:r>
              <a:rPr lang="en-US" sz="2000" dirty="0" err="1" smtClean="0"/>
              <a:t>Ncl</a:t>
            </a:r>
            <a:r>
              <a:rPr lang="en-US" sz="2000" dirty="0" smtClean="0"/>
              <a:t>(S)=  min {F:  F is an </a:t>
            </a:r>
            <a:r>
              <a:rPr lang="en-US" sz="2000" dirty="0" err="1" smtClean="0"/>
              <a:t>Neutrosophic</a:t>
            </a:r>
            <a:r>
              <a:rPr lang="en-US" sz="2000" dirty="0" smtClean="0"/>
              <a:t> closed set in X and S</a:t>
            </a:r>
            <a:r>
              <a:rPr lang="en-US" sz="2000" dirty="0" smtClean="0">
                <a:sym typeface="Symbol"/>
              </a:rPr>
              <a:t>F</a:t>
            </a:r>
            <a:r>
              <a:rPr lang="en-US" sz="2000" dirty="0" smtClean="0"/>
              <a:t>}</a:t>
            </a:r>
          </a:p>
          <a:p>
            <a:r>
              <a:rPr lang="en-US" sz="2000" dirty="0" err="1" smtClean="0"/>
              <a:t>Nint</a:t>
            </a:r>
            <a:r>
              <a:rPr lang="en-US" sz="2000" dirty="0" smtClean="0"/>
              <a:t>(S)= max{F:  F is an </a:t>
            </a:r>
            <a:r>
              <a:rPr lang="en-US" sz="2000" dirty="0" err="1" smtClean="0"/>
              <a:t>Neutrosophic</a:t>
            </a:r>
            <a:r>
              <a:rPr lang="en-US" sz="2000" dirty="0" smtClean="0"/>
              <a:t> open set in X and F</a:t>
            </a:r>
            <a:r>
              <a:rPr lang="en-US" sz="2000" dirty="0" smtClean="0">
                <a:sym typeface="Symbol"/>
              </a:rPr>
              <a:t>S</a:t>
            </a:r>
            <a:r>
              <a:rPr lang="en-US" sz="2000" dirty="0" smtClean="0"/>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23555" name="Picture 3"/>
          <p:cNvPicPr>
            <a:picLocks noChangeAspect="1" noChangeArrowheads="1"/>
          </p:cNvPicPr>
          <p:nvPr/>
        </p:nvPicPr>
        <p:blipFill>
          <a:blip r:embed="rId2"/>
          <a:srcRect/>
          <a:stretch>
            <a:fillRect/>
          </a:stretch>
        </p:blipFill>
        <p:spPr bwMode="auto">
          <a:xfrm>
            <a:off x="152400" y="304800"/>
            <a:ext cx="8805333" cy="3810000"/>
          </a:xfrm>
          <a:prstGeom prst="rect">
            <a:avLst/>
          </a:prstGeom>
          <a:noFill/>
          <a:ln w="9525">
            <a:noFill/>
            <a:miter lim="800000"/>
            <a:headEnd/>
            <a:tailEnd/>
          </a:ln>
          <a:effectLst/>
        </p:spPr>
      </p:pic>
      <p:pic>
        <p:nvPicPr>
          <p:cNvPr id="23556" name="Picture 4"/>
          <p:cNvPicPr>
            <a:picLocks noChangeAspect="1" noChangeArrowheads="1"/>
          </p:cNvPicPr>
          <p:nvPr/>
        </p:nvPicPr>
        <p:blipFill>
          <a:blip r:embed="rId3"/>
          <a:srcRect/>
          <a:stretch>
            <a:fillRect/>
          </a:stretch>
        </p:blipFill>
        <p:spPr bwMode="auto">
          <a:xfrm>
            <a:off x="228600" y="4038600"/>
            <a:ext cx="4419600" cy="20193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Neutrosophic</a:t>
            </a:r>
            <a:r>
              <a:rPr lang="en-US" dirty="0" smtClean="0"/>
              <a:t> homeomorphism</a:t>
            </a:r>
            <a:endParaRPr lang="en-US" dirty="0"/>
          </a:p>
        </p:txBody>
      </p:sp>
      <p:sp>
        <p:nvSpPr>
          <p:cNvPr id="3" name="Content Placeholder 2"/>
          <p:cNvSpPr>
            <a:spLocks noGrp="1"/>
          </p:cNvSpPr>
          <p:nvPr>
            <p:ph sz="quarter" idx="1"/>
          </p:nvPr>
        </p:nvSpPr>
        <p:spPr/>
        <p:txBody>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381000" y="1371600"/>
            <a:ext cx="7648575" cy="3352800"/>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457200" y="4495800"/>
            <a:ext cx="7296150" cy="20383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1143000"/>
          </a:xfrm>
        </p:spPr>
        <p:txBody>
          <a:bodyPr/>
          <a:lstStyle/>
          <a:p>
            <a:r>
              <a:rPr lang="en-US" dirty="0" err="1" smtClean="0"/>
              <a:t>Neutrosophic</a:t>
            </a:r>
            <a:r>
              <a:rPr lang="en-US" dirty="0" smtClean="0"/>
              <a:t> Topology in Data analysis</a:t>
            </a:r>
            <a:endParaRPr lang="en-US" dirty="0"/>
          </a:p>
        </p:txBody>
      </p:sp>
      <p:sp>
        <p:nvSpPr>
          <p:cNvPr id="5" name="Content Placeholder 4"/>
          <p:cNvSpPr>
            <a:spLocks noGrp="1"/>
          </p:cNvSpPr>
          <p:nvPr>
            <p:ph sz="quarter" idx="1"/>
          </p:nvPr>
        </p:nvSpPr>
        <p:spPr>
          <a:xfrm>
            <a:off x="228600" y="1066800"/>
            <a:ext cx="8534400" cy="5791200"/>
          </a:xfrm>
        </p:spPr>
        <p:txBody>
          <a:bodyPr>
            <a:normAutofit/>
          </a:bodyPr>
          <a:lstStyle/>
          <a:p>
            <a:pPr>
              <a:buNone/>
            </a:pPr>
            <a:r>
              <a:rPr lang="en-US" dirty="0" smtClean="0"/>
              <a:t>	Decision-making problem with single valued </a:t>
            </a:r>
            <a:r>
              <a:rPr lang="en-US" dirty="0" err="1" smtClean="0"/>
              <a:t>neutrosophic</a:t>
            </a:r>
            <a:r>
              <a:rPr lang="en-US" dirty="0" smtClean="0"/>
              <a:t> information. The following necessary steps are proposed the methodical approach to select the proper attributes (As &amp;Ds) and alternatives (Cs) in the decision-making situation.</a:t>
            </a: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8675"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7" name="Picture 5"/>
          <p:cNvPicPr>
            <a:picLocks noChangeAspect="1" noChangeArrowheads="1"/>
          </p:cNvPicPr>
          <p:nvPr/>
        </p:nvPicPr>
        <p:blipFill>
          <a:blip r:embed="rId5"/>
          <a:srcRect/>
          <a:stretch>
            <a:fillRect/>
          </a:stretch>
        </p:blipFill>
        <p:spPr bwMode="auto">
          <a:xfrm>
            <a:off x="762000" y="2895600"/>
            <a:ext cx="7315200" cy="37338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sz="quarter" idx="1"/>
          </p:nvPr>
        </p:nvSpPr>
        <p:spPr>
          <a:xfrm>
            <a:off x="457200" y="1600200"/>
            <a:ext cx="8382000" cy="4873752"/>
          </a:xfrm>
        </p:spPr>
        <p:txBody>
          <a:bodyPr/>
          <a:lstStyle/>
          <a:p>
            <a:r>
              <a:rPr lang="en-US" dirty="0" smtClean="0"/>
              <a:t>Step 1: Problem field selection:</a:t>
            </a:r>
          </a:p>
          <a:p>
            <a:pPr>
              <a:buNone/>
            </a:pPr>
            <a:r>
              <a:rPr lang="en-US" dirty="0" smtClean="0"/>
              <a:t>	Consider multi-attribute decision making problems with m attributes A</a:t>
            </a:r>
            <a:r>
              <a:rPr lang="en-US" baseline="-25000" dirty="0" smtClean="0"/>
              <a:t>1</a:t>
            </a:r>
            <a:r>
              <a:rPr lang="en-US" dirty="0" smtClean="0"/>
              <a:t>; A</a:t>
            </a:r>
            <a:r>
              <a:rPr lang="en-US" baseline="-25000" dirty="0" smtClean="0"/>
              <a:t>2</a:t>
            </a:r>
            <a:r>
              <a:rPr lang="en-US" dirty="0" smtClean="0"/>
              <a:t>; :::; A</a:t>
            </a:r>
            <a:r>
              <a:rPr lang="en-US" baseline="-25000" dirty="0" smtClean="0"/>
              <a:t>m</a:t>
            </a:r>
            <a:r>
              <a:rPr lang="en-US" dirty="0" smtClean="0"/>
              <a:t> and n alternatives C</a:t>
            </a:r>
            <a:r>
              <a:rPr lang="en-US" baseline="-25000" dirty="0" smtClean="0"/>
              <a:t>1</a:t>
            </a:r>
            <a:r>
              <a:rPr lang="en-US" dirty="0" smtClean="0"/>
              <a:t>; C</a:t>
            </a:r>
            <a:r>
              <a:rPr lang="en-US" baseline="-25000" dirty="0" smtClean="0"/>
              <a:t>2</a:t>
            </a:r>
            <a:r>
              <a:rPr lang="en-US" dirty="0" smtClean="0"/>
              <a:t>; :::; </a:t>
            </a:r>
            <a:r>
              <a:rPr lang="en-US" dirty="0" err="1" smtClean="0"/>
              <a:t>C</a:t>
            </a:r>
            <a:r>
              <a:rPr lang="en-US" baseline="-25000" dirty="0" err="1" smtClean="0"/>
              <a:t>n</a:t>
            </a:r>
            <a:r>
              <a:rPr lang="en-US" dirty="0" smtClean="0"/>
              <a:t> and p attributes D</a:t>
            </a:r>
            <a:r>
              <a:rPr lang="en-US" baseline="-25000" dirty="0" smtClean="0"/>
              <a:t>1</a:t>
            </a:r>
            <a:r>
              <a:rPr lang="en-US" dirty="0" smtClean="0"/>
              <a:t>; D</a:t>
            </a:r>
            <a:r>
              <a:rPr lang="en-US" baseline="-25000" dirty="0" smtClean="0"/>
              <a:t>2</a:t>
            </a:r>
            <a:r>
              <a:rPr lang="en-US" dirty="0" smtClean="0"/>
              <a:t>; :::; </a:t>
            </a:r>
            <a:r>
              <a:rPr lang="en-US" dirty="0" err="1" smtClean="0"/>
              <a:t>D</a:t>
            </a:r>
            <a:r>
              <a:rPr lang="en-US" baseline="-25000" dirty="0" err="1" smtClean="0"/>
              <a:t>p</a:t>
            </a:r>
            <a:r>
              <a:rPr lang="en-US" dirty="0" smtClean="0"/>
              <a:t>, (n ≤ p).</a:t>
            </a:r>
          </a:p>
          <a:p>
            <a:endParaRPr lang="en-US" dirty="0" smtClean="0"/>
          </a:p>
          <a:p>
            <a:r>
              <a:rPr lang="en-US" dirty="0" smtClean="0"/>
              <a:t>Step 2: Form </a:t>
            </a:r>
            <a:r>
              <a:rPr lang="en-US" dirty="0" err="1" smtClean="0"/>
              <a:t>neutrosophic</a:t>
            </a:r>
            <a:r>
              <a:rPr lang="en-US" dirty="0" smtClean="0"/>
              <a:t> topologies for (</a:t>
            </a:r>
            <a:r>
              <a:rPr lang="en-US" dirty="0" err="1" smtClean="0"/>
              <a:t>C</a:t>
            </a:r>
            <a:r>
              <a:rPr lang="en-US" baseline="-25000" dirty="0" err="1" smtClean="0"/>
              <a:t>j</a:t>
            </a:r>
            <a:r>
              <a:rPr lang="en-US" baseline="-25000" dirty="0" smtClean="0"/>
              <a:t> </a:t>
            </a:r>
            <a:r>
              <a:rPr lang="en-US" dirty="0" smtClean="0"/>
              <a:t>) and (</a:t>
            </a:r>
            <a:r>
              <a:rPr lang="en-US" dirty="0" err="1" smtClean="0"/>
              <a:t>D</a:t>
            </a:r>
            <a:r>
              <a:rPr lang="en-US" baseline="-25000" dirty="0" err="1" smtClean="0"/>
              <a:t>k</a:t>
            </a:r>
            <a:r>
              <a:rPr lang="en-US" dirty="0" smtClean="0"/>
              <a:t>):</a:t>
            </a:r>
          </a:p>
          <a:p>
            <a:endParaRPr lang="en-US" dirty="0" smtClean="0"/>
          </a:p>
          <a:p>
            <a:endParaRPr lang="en-US" dirty="0" smtClean="0"/>
          </a:p>
          <a:p>
            <a:endParaRPr lang="en-US" dirty="0"/>
          </a:p>
        </p:txBody>
      </p:sp>
      <p:pic>
        <p:nvPicPr>
          <p:cNvPr id="72742" name="Picture 38"/>
          <p:cNvPicPr>
            <a:picLocks noChangeAspect="1" noChangeArrowheads="1"/>
          </p:cNvPicPr>
          <p:nvPr/>
        </p:nvPicPr>
        <p:blipFill>
          <a:blip r:embed="rId2"/>
          <a:srcRect/>
          <a:stretch>
            <a:fillRect/>
          </a:stretch>
        </p:blipFill>
        <p:spPr bwMode="auto">
          <a:xfrm>
            <a:off x="228600" y="4038600"/>
            <a:ext cx="8508728" cy="2819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169152"/>
          </a:xfrm>
        </p:spPr>
        <p:txBody>
          <a:bodyPr>
            <a:normAutofit/>
          </a:bodyPr>
          <a:lstStyle/>
          <a:p>
            <a:r>
              <a:rPr lang="en-US" dirty="0" smtClean="0"/>
              <a:t>Step 3: Find Single valued </a:t>
            </a:r>
            <a:r>
              <a:rPr lang="en-US" dirty="0" err="1" smtClean="0"/>
              <a:t>neutrosophic</a:t>
            </a:r>
            <a:r>
              <a:rPr lang="en-US" dirty="0" smtClean="0"/>
              <a:t> score functions: </a:t>
            </a:r>
            <a:r>
              <a:rPr lang="en-US" dirty="0" err="1" smtClean="0"/>
              <a:t>neutrosophic</a:t>
            </a:r>
            <a:r>
              <a:rPr lang="en-US" dirty="0" smtClean="0"/>
              <a:t> score functions (shortly NSF) of A, B, C, D, E, F  </a:t>
            </a:r>
            <a:r>
              <a:rPr lang="en-US" dirty="0" err="1" smtClean="0"/>
              <a:t>C</a:t>
            </a:r>
            <a:r>
              <a:rPr lang="en-US" baseline="-25000" dirty="0" err="1" smtClean="0"/>
              <a:t>j</a:t>
            </a:r>
            <a:r>
              <a:rPr lang="en-US" dirty="0" smtClean="0"/>
              <a:t> and </a:t>
            </a:r>
            <a:r>
              <a:rPr lang="en-US" dirty="0" err="1" smtClean="0"/>
              <a:t>D</a:t>
            </a:r>
            <a:r>
              <a:rPr lang="en-US" baseline="-25000" dirty="0" err="1" smtClean="0"/>
              <a:t>k</a:t>
            </a:r>
            <a:r>
              <a:rPr lang="en-US" dirty="0" smtClean="0"/>
              <a:t> are defined as follows.</a:t>
            </a:r>
          </a:p>
          <a:p>
            <a:endParaRPr lang="en-US" dirty="0" smtClean="0"/>
          </a:p>
          <a:p>
            <a:endParaRPr lang="en-US" dirty="0" smtClean="0"/>
          </a:p>
          <a:p>
            <a:endParaRPr lang="en-US" dirty="0" smtClean="0"/>
          </a:p>
          <a:p>
            <a:endParaRPr lang="en-US" dirty="0" smtClean="0"/>
          </a:p>
          <a:p>
            <a:endParaRPr lang="en-US" dirty="0"/>
          </a:p>
        </p:txBody>
      </p:sp>
      <p:graphicFrame>
        <p:nvGraphicFramePr>
          <p:cNvPr id="63491" name="Object 3"/>
          <p:cNvGraphicFramePr>
            <a:graphicFrameLocks noChangeAspect="1"/>
          </p:cNvGraphicFramePr>
          <p:nvPr/>
        </p:nvGraphicFramePr>
        <p:xfrm>
          <a:off x="2055813" y="1752600"/>
          <a:ext cx="4391025" cy="960438"/>
        </p:xfrm>
        <a:graphic>
          <a:graphicData uri="http://schemas.openxmlformats.org/presentationml/2006/ole">
            <mc:AlternateContent xmlns:mc="http://schemas.openxmlformats.org/markup-compatibility/2006">
              <mc:Choice xmlns:v="urn:schemas-microsoft-com:vml" Requires="v">
                <p:oleObj spid="_x0000_s63492" name="Equation" r:id="rId3" imgW="1955520" imgH="431640" progId="Equation.3">
                  <p:embed/>
                </p:oleObj>
              </mc:Choice>
              <mc:Fallback>
                <p:oleObj name="Equation" r:id="rId3" imgW="195552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13" y="1752600"/>
                        <a:ext cx="4391025"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494"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4800" y="2971800"/>
            <a:ext cx="8245186" cy="1371600"/>
          </a:xfrm>
          <a:prstGeom prst="rect">
            <a:avLst/>
          </a:prstGeom>
          <a:noFill/>
        </p:spPr>
      </p:pic>
      <p:sp>
        <p:nvSpPr>
          <p:cNvPr id="63496" name="Rectangle 8"/>
          <p:cNvSpPr>
            <a:spLocks noChangeArrowheads="1"/>
          </p:cNvSpPr>
          <p:nvPr/>
        </p:nvSpPr>
        <p:spPr bwMode="auto">
          <a:xfrm>
            <a:off x="45720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49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497"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04800" y="5029199"/>
            <a:ext cx="8153400" cy="134112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Step 4: Final Decision Arrange single valued </a:t>
            </a:r>
            <a:r>
              <a:rPr lang="en-US" dirty="0" err="1" smtClean="0"/>
              <a:t>neutrosopic</a:t>
            </a:r>
            <a:r>
              <a:rPr lang="en-US" dirty="0" smtClean="0"/>
              <a:t> score values for the alternatives C</a:t>
            </a:r>
            <a:r>
              <a:rPr lang="en-US" baseline="-25000" dirty="0" smtClean="0"/>
              <a:t>1</a:t>
            </a:r>
            <a:r>
              <a:rPr lang="en-US" dirty="0" smtClean="0"/>
              <a:t> ≤ C</a:t>
            </a:r>
            <a:r>
              <a:rPr lang="en-US" baseline="-25000" dirty="0" smtClean="0"/>
              <a:t>2</a:t>
            </a:r>
            <a:r>
              <a:rPr lang="en-US" dirty="0" smtClean="0"/>
              <a:t> ≤ ::: ≤ </a:t>
            </a:r>
            <a:r>
              <a:rPr lang="en-US" dirty="0" err="1" smtClean="0"/>
              <a:t>C</a:t>
            </a:r>
            <a:r>
              <a:rPr lang="en-US" baseline="-25000" dirty="0" err="1" smtClean="0"/>
              <a:t>n</a:t>
            </a:r>
            <a:r>
              <a:rPr lang="en-US" baseline="-25000" dirty="0" smtClean="0"/>
              <a:t> </a:t>
            </a:r>
            <a:r>
              <a:rPr lang="en-US" dirty="0" smtClean="0"/>
              <a:t>and the attributes  D</a:t>
            </a:r>
            <a:r>
              <a:rPr lang="en-US" baseline="-25000" dirty="0" smtClean="0"/>
              <a:t>1</a:t>
            </a:r>
            <a:r>
              <a:rPr lang="en-US" dirty="0" smtClean="0"/>
              <a:t> ≤ D</a:t>
            </a:r>
            <a:r>
              <a:rPr lang="en-US" baseline="-25000" dirty="0" smtClean="0"/>
              <a:t>2</a:t>
            </a:r>
            <a:r>
              <a:rPr lang="en-US" dirty="0" smtClean="0"/>
              <a:t> ≤ ::: ≤ </a:t>
            </a:r>
            <a:r>
              <a:rPr lang="en-US" dirty="0" err="1" smtClean="0"/>
              <a:t>D</a:t>
            </a:r>
            <a:r>
              <a:rPr lang="en-US" baseline="-25000" dirty="0" err="1" smtClean="0"/>
              <a:t>p</a:t>
            </a:r>
            <a:r>
              <a:rPr lang="en-US" dirty="0" smtClean="0"/>
              <a:t> . Choose the attribute </a:t>
            </a:r>
            <a:r>
              <a:rPr lang="en-US" dirty="0" err="1" smtClean="0"/>
              <a:t>D</a:t>
            </a:r>
            <a:r>
              <a:rPr lang="en-US" baseline="-25000" dirty="0" err="1" smtClean="0"/>
              <a:t>p</a:t>
            </a:r>
            <a:r>
              <a:rPr lang="en-US" dirty="0" smtClean="0"/>
              <a:t> for the alternative C</a:t>
            </a:r>
            <a:r>
              <a:rPr lang="en-US" baseline="-25000" dirty="0" smtClean="0"/>
              <a:t>1</a:t>
            </a:r>
            <a:r>
              <a:rPr lang="en-US" dirty="0" smtClean="0"/>
              <a:t>  and D</a:t>
            </a:r>
            <a:r>
              <a:rPr lang="en-US" baseline="-25000" dirty="0" smtClean="0"/>
              <a:t>p-1 </a:t>
            </a:r>
            <a:r>
              <a:rPr lang="en-US" dirty="0" smtClean="0"/>
              <a:t>for the alternative C</a:t>
            </a:r>
            <a:r>
              <a:rPr lang="en-US" baseline="-25000" dirty="0" smtClean="0"/>
              <a:t>2 </a:t>
            </a:r>
            <a:r>
              <a:rPr lang="en-US" dirty="0" smtClean="0"/>
              <a:t>etc. If  n&lt;p, then ignore </a:t>
            </a:r>
            <a:r>
              <a:rPr lang="en-US" dirty="0" err="1" smtClean="0"/>
              <a:t>D</a:t>
            </a:r>
            <a:r>
              <a:rPr lang="en-US" baseline="-25000" dirty="0" err="1" smtClean="0"/>
              <a:t>k</a:t>
            </a:r>
            <a:r>
              <a:rPr lang="en-US" dirty="0" smtClean="0"/>
              <a:t> , where k = 1; 2; :::; n − p.</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 medical diagnosis	</a:t>
            </a:r>
            <a:endParaRPr lang="en-US" dirty="0"/>
          </a:p>
        </p:txBody>
      </p:sp>
      <p:sp>
        <p:nvSpPr>
          <p:cNvPr id="3" name="Content Placeholder 2"/>
          <p:cNvSpPr>
            <a:spLocks noGrp="1"/>
          </p:cNvSpPr>
          <p:nvPr>
            <p:ph sz="quarter" idx="1"/>
          </p:nvPr>
        </p:nvSpPr>
        <p:spPr>
          <a:xfrm>
            <a:off x="152400" y="1600200"/>
            <a:ext cx="8534400" cy="5257800"/>
          </a:xfrm>
        </p:spPr>
        <p:txBody>
          <a:bodyPr>
            <a:normAutofit/>
          </a:bodyPr>
          <a:lstStyle/>
          <a:p>
            <a:r>
              <a:rPr lang="en-US" dirty="0" smtClean="0"/>
              <a:t>The process of classifying different set of symptoms under a single name of a disease is very difficult. </a:t>
            </a:r>
          </a:p>
          <a:p>
            <a:r>
              <a:rPr lang="en-US" dirty="0" smtClean="0"/>
              <a:t>In some practical situations, there exists possibility of each element within a periodic form  of  </a:t>
            </a:r>
            <a:r>
              <a:rPr lang="en-US" dirty="0" err="1" smtClean="0"/>
              <a:t>neutrosophic</a:t>
            </a:r>
            <a:r>
              <a:rPr lang="en-US" dirty="0" smtClean="0"/>
              <a:t>  sets.  </a:t>
            </a:r>
          </a:p>
          <a:p>
            <a:r>
              <a:rPr lang="en-US" dirty="0" smtClean="0"/>
              <a:t>So,  medical  diagnosis  involves  more  indeterminacy.  </a:t>
            </a:r>
            <a:r>
              <a:rPr lang="en-US" dirty="0" err="1" smtClean="0"/>
              <a:t>neutrosophic</a:t>
            </a:r>
            <a:r>
              <a:rPr lang="en-US" dirty="0" smtClean="0"/>
              <a:t>  sets  handle  this  situation.  Actually  this  approach  is  more  flexible,  dealing  with more indeterminacy areas  and easy to use.  The proposed topological measure is among the patients versus  symptoms  and  symptoms  versus  diseases  will  provide  the  proper  medical  diagnosis  in </a:t>
            </a:r>
            <a:r>
              <a:rPr lang="en-US" dirty="0" err="1" smtClean="0"/>
              <a:t>neutrosophic</a:t>
            </a:r>
            <a:r>
              <a:rPr lang="en-US" dirty="0" smtClean="0"/>
              <a:t> environment.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Problem field selection:</a:t>
            </a:r>
            <a:endParaRPr lang="en-US" dirty="0"/>
          </a:p>
        </p:txBody>
      </p:sp>
      <p:sp>
        <p:nvSpPr>
          <p:cNvPr id="3" name="Content Placeholder 2"/>
          <p:cNvSpPr>
            <a:spLocks noGrp="1"/>
          </p:cNvSpPr>
          <p:nvPr>
            <p:ph sz="quarter" idx="1"/>
          </p:nvPr>
        </p:nvSpPr>
        <p:spPr>
          <a:xfrm>
            <a:off x="457200" y="1600200"/>
            <a:ext cx="8077200" cy="4873752"/>
          </a:xfrm>
        </p:spPr>
        <p:txBody>
          <a:bodyPr>
            <a:normAutofit/>
          </a:bodyPr>
          <a:lstStyle/>
          <a:p>
            <a:pPr fontAlgn="t"/>
            <a:r>
              <a:rPr lang="en-US" dirty="0" smtClean="0"/>
              <a:t>Consider the following tables giving </a:t>
            </a:r>
            <a:r>
              <a:rPr lang="en-US" dirty="0" err="1" smtClean="0"/>
              <a:t>informations</a:t>
            </a:r>
            <a:r>
              <a:rPr lang="en-US" dirty="0" smtClean="0"/>
              <a:t> when consulted physicians about four patients P1; P2; P3  and symptoms are fever,  headache, cold, cough . We need to find the patient and to  find the disease such as </a:t>
            </a:r>
            <a:r>
              <a:rPr lang="en-IN" dirty="0" smtClean="0"/>
              <a:t>Dengue, Malaria, Flu </a:t>
            </a:r>
            <a:r>
              <a:rPr lang="en-US" dirty="0" smtClean="0"/>
              <a:t>of the patient. </a:t>
            </a:r>
          </a:p>
          <a:p>
            <a:endParaRPr lang="en-US" dirty="0" smtClean="0"/>
          </a:p>
          <a:p>
            <a:r>
              <a:rPr lang="en-US" dirty="0" smtClean="0"/>
              <a:t>Let P = {P₁, P₂, P₃} be a set of patients, D ={</a:t>
            </a:r>
            <a:r>
              <a:rPr lang="en-IN" dirty="0" smtClean="0"/>
              <a:t>Dengue, Malaria, Flu </a:t>
            </a:r>
            <a:r>
              <a:rPr lang="en-US" dirty="0" smtClean="0"/>
              <a:t>} be a set of diseases and S = {fever,  headache, cold, cough } be a set of symptoms.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1: (Relation-1) the relation between Patients and Symptoms in </a:t>
            </a:r>
            <a:r>
              <a:rPr lang="en-US" dirty="0" err="1" smtClean="0"/>
              <a:t>neutrosophic</a:t>
            </a:r>
            <a:r>
              <a:rPr lang="en-US" dirty="0" smtClean="0"/>
              <a:t> form</a:t>
            </a:r>
            <a:endParaRPr lang="en-US" dirty="0"/>
          </a:p>
        </p:txBody>
      </p:sp>
      <p:sp>
        <p:nvSpPr>
          <p:cNvPr id="5" name="Content Placeholder 2"/>
          <p:cNvSpPr txBox="1">
            <a:spLocks/>
          </p:cNvSpPr>
          <p:nvPr/>
        </p:nvSpPr>
        <p:spPr>
          <a:xfrm>
            <a:off x="457200" y="1600200"/>
            <a:ext cx="7467600" cy="487375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Relation-1: Patients/Symptoms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Content Placeholder 6"/>
          <p:cNvGraphicFramePr>
            <a:graphicFrameLocks noGrp="1"/>
          </p:cNvGraphicFramePr>
          <p:nvPr>
            <p:ph sz="quarter" idx="1"/>
          </p:nvPr>
        </p:nvGraphicFramePr>
        <p:xfrm>
          <a:off x="381000" y="2590800"/>
          <a:ext cx="8229600" cy="3276598"/>
        </p:xfrm>
        <a:graphic>
          <a:graphicData uri="http://schemas.openxmlformats.org/drawingml/2006/table">
            <a:tbl>
              <a:tblPr/>
              <a:tblGrid>
                <a:gridCol w="1905000"/>
                <a:gridCol w="1967754"/>
                <a:gridCol w="2178423"/>
                <a:gridCol w="2178423"/>
              </a:tblGrid>
              <a:tr h="762926">
                <a:tc>
                  <a:txBody>
                    <a:bodyPr/>
                    <a:lstStyle/>
                    <a:p>
                      <a:pPr marL="228600" marR="0">
                        <a:lnSpc>
                          <a:spcPct val="107000"/>
                        </a:lnSpc>
                        <a:spcBef>
                          <a:spcPts val="0"/>
                        </a:spcBef>
                        <a:spcAft>
                          <a:spcPts val="800"/>
                        </a:spcAft>
                      </a:pPr>
                      <a:r>
                        <a:rPr lang="en-US" sz="2400" b="1" dirty="0" smtClean="0">
                          <a:latin typeface="Calibri"/>
                          <a:ea typeface="Calibri"/>
                          <a:cs typeface="Times New Roman"/>
                        </a:rPr>
                        <a:t>Relation-1</a:t>
                      </a:r>
                      <a:endParaRPr lang="en-US" sz="2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228600" marR="0">
                        <a:lnSpc>
                          <a:spcPct val="107000"/>
                        </a:lnSpc>
                        <a:spcBef>
                          <a:spcPts val="0"/>
                        </a:spcBef>
                        <a:spcAft>
                          <a:spcPts val="800"/>
                        </a:spcAft>
                      </a:pPr>
                      <a:r>
                        <a:rPr lang="en-US" sz="2400" b="1" dirty="0">
                          <a:latin typeface="Calibri"/>
                          <a:ea typeface="Calibri"/>
                          <a:cs typeface="Times New Roman"/>
                        </a:rPr>
                        <a:t> p1</a:t>
                      </a:r>
                      <a:endParaRPr lang="en-US" sz="2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228600" marR="0">
                        <a:lnSpc>
                          <a:spcPct val="107000"/>
                        </a:lnSpc>
                        <a:spcBef>
                          <a:spcPts val="0"/>
                        </a:spcBef>
                        <a:spcAft>
                          <a:spcPts val="800"/>
                        </a:spcAft>
                      </a:pPr>
                      <a:r>
                        <a:rPr lang="en-US" sz="2400" b="1">
                          <a:latin typeface="Calibri"/>
                          <a:ea typeface="Calibri"/>
                          <a:cs typeface="Times New Roman"/>
                        </a:rPr>
                        <a:t>P2</a:t>
                      </a:r>
                      <a:endParaRPr lang="en-US" sz="2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228600" marR="0">
                        <a:lnSpc>
                          <a:spcPct val="107000"/>
                        </a:lnSpc>
                        <a:spcBef>
                          <a:spcPts val="0"/>
                        </a:spcBef>
                        <a:spcAft>
                          <a:spcPts val="800"/>
                        </a:spcAft>
                      </a:pPr>
                      <a:r>
                        <a:rPr lang="en-US" sz="2400" b="1">
                          <a:latin typeface="Calibri"/>
                          <a:ea typeface="Calibri"/>
                          <a:cs typeface="Times New Roman"/>
                        </a:rPr>
                        <a:t>p3</a:t>
                      </a:r>
                      <a:endParaRPr lang="en-US" sz="2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628418">
                <a:tc>
                  <a:txBody>
                    <a:bodyPr/>
                    <a:lstStyle/>
                    <a:p>
                      <a:pPr marL="228600" marR="0">
                        <a:lnSpc>
                          <a:spcPct val="107000"/>
                        </a:lnSpc>
                        <a:spcBef>
                          <a:spcPts val="0"/>
                        </a:spcBef>
                        <a:spcAft>
                          <a:spcPts val="800"/>
                        </a:spcAft>
                      </a:pPr>
                      <a:r>
                        <a:rPr lang="en-US" sz="2400" dirty="0">
                          <a:latin typeface="Calibri"/>
                          <a:ea typeface="Calibri"/>
                          <a:cs typeface="Times New Roman"/>
                        </a:rPr>
                        <a:t>fever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nSpc>
                          <a:spcPct val="107000"/>
                        </a:lnSpc>
                        <a:spcBef>
                          <a:spcPts val="0"/>
                        </a:spcBef>
                        <a:spcAft>
                          <a:spcPts val="800"/>
                        </a:spcAft>
                      </a:pPr>
                      <a:r>
                        <a:rPr lang="en-US" sz="2400" dirty="0">
                          <a:latin typeface="Calibri"/>
                          <a:ea typeface="Calibri"/>
                          <a:cs typeface="Times New Roman"/>
                        </a:rPr>
                        <a:t>(0.8,0.2,0.2)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nSpc>
                          <a:spcPct val="107000"/>
                        </a:lnSpc>
                        <a:spcBef>
                          <a:spcPts val="0"/>
                        </a:spcBef>
                        <a:spcAft>
                          <a:spcPts val="800"/>
                        </a:spcAft>
                      </a:pPr>
                      <a:r>
                        <a:rPr lang="en-US" sz="2400" dirty="0">
                          <a:latin typeface="Calibri"/>
                          <a:ea typeface="Calibri"/>
                          <a:cs typeface="Times New Roman"/>
                        </a:rPr>
                        <a:t>(0.1,0,0.7)</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nSpc>
                          <a:spcPct val="107000"/>
                        </a:lnSpc>
                        <a:spcBef>
                          <a:spcPts val="0"/>
                        </a:spcBef>
                        <a:spcAft>
                          <a:spcPts val="800"/>
                        </a:spcAft>
                      </a:pPr>
                      <a:r>
                        <a:rPr lang="en-US" sz="2400">
                          <a:latin typeface="Calibri"/>
                          <a:ea typeface="Calibri"/>
                          <a:cs typeface="Times New Roman"/>
                        </a:rPr>
                        <a:t>(0.9,0.1,0)</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628418">
                <a:tc>
                  <a:txBody>
                    <a:bodyPr/>
                    <a:lstStyle/>
                    <a:p>
                      <a:pPr marL="228600" marR="0">
                        <a:lnSpc>
                          <a:spcPct val="107000"/>
                        </a:lnSpc>
                        <a:spcBef>
                          <a:spcPts val="0"/>
                        </a:spcBef>
                        <a:spcAft>
                          <a:spcPts val="800"/>
                        </a:spcAft>
                      </a:pPr>
                      <a:r>
                        <a:rPr lang="en-US" sz="2400" dirty="0">
                          <a:latin typeface="Calibri"/>
                          <a:ea typeface="Calibri"/>
                          <a:cs typeface="Times New Roman"/>
                        </a:rPr>
                        <a:t>headache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228600" marR="0">
                        <a:lnSpc>
                          <a:spcPct val="107000"/>
                        </a:lnSpc>
                        <a:spcBef>
                          <a:spcPts val="0"/>
                        </a:spcBef>
                        <a:spcAft>
                          <a:spcPts val="800"/>
                        </a:spcAft>
                      </a:pPr>
                      <a:r>
                        <a:rPr lang="en-US" sz="2400" dirty="0">
                          <a:latin typeface="Calibri"/>
                          <a:ea typeface="Calibri"/>
                          <a:cs typeface="Times New Roman"/>
                        </a:rPr>
                        <a:t>(0.1,0.2,0.7)</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228600" marR="0">
                        <a:lnSpc>
                          <a:spcPct val="107000"/>
                        </a:lnSpc>
                        <a:spcBef>
                          <a:spcPts val="0"/>
                        </a:spcBef>
                        <a:spcAft>
                          <a:spcPts val="800"/>
                        </a:spcAft>
                      </a:pPr>
                      <a:r>
                        <a:rPr lang="en-US" sz="2400" dirty="0">
                          <a:latin typeface="Calibri"/>
                          <a:ea typeface="Calibri"/>
                          <a:cs typeface="Times New Roman"/>
                        </a:rPr>
                        <a:t>(0.1,0.1,0.8)</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228600" marR="0">
                        <a:lnSpc>
                          <a:spcPct val="107000"/>
                        </a:lnSpc>
                        <a:spcBef>
                          <a:spcPts val="0"/>
                        </a:spcBef>
                        <a:spcAft>
                          <a:spcPts val="800"/>
                        </a:spcAft>
                      </a:pPr>
                      <a:r>
                        <a:rPr lang="en-US" sz="2400">
                          <a:latin typeface="Calibri"/>
                          <a:ea typeface="Calibri"/>
                          <a:cs typeface="Times New Roman"/>
                        </a:rPr>
                        <a:t>(0,0.3,0.7)</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628418">
                <a:tc>
                  <a:txBody>
                    <a:bodyPr/>
                    <a:lstStyle/>
                    <a:p>
                      <a:pPr marL="228600" marR="0">
                        <a:lnSpc>
                          <a:spcPct val="107000"/>
                        </a:lnSpc>
                        <a:spcBef>
                          <a:spcPts val="0"/>
                        </a:spcBef>
                        <a:spcAft>
                          <a:spcPts val="800"/>
                        </a:spcAft>
                      </a:pPr>
                      <a:r>
                        <a:rPr lang="en-US" sz="2400" dirty="0">
                          <a:latin typeface="Calibri"/>
                          <a:ea typeface="Calibri"/>
                          <a:cs typeface="Times New Roman"/>
                        </a:rPr>
                        <a:t>cold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nSpc>
                          <a:spcPct val="107000"/>
                        </a:lnSpc>
                        <a:spcBef>
                          <a:spcPts val="0"/>
                        </a:spcBef>
                        <a:spcAft>
                          <a:spcPts val="800"/>
                        </a:spcAft>
                      </a:pPr>
                      <a:r>
                        <a:rPr lang="en-US" sz="2400">
                          <a:latin typeface="Calibri"/>
                          <a:ea typeface="Calibri"/>
                          <a:cs typeface="Times New Roman"/>
                        </a:rPr>
                        <a:t>(0.8,0,0.2)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nSpc>
                          <a:spcPct val="107000"/>
                        </a:lnSpc>
                        <a:spcBef>
                          <a:spcPts val="0"/>
                        </a:spcBef>
                        <a:spcAft>
                          <a:spcPts val="800"/>
                        </a:spcAft>
                      </a:pPr>
                      <a:r>
                        <a:rPr lang="en-US" sz="2400" dirty="0">
                          <a:latin typeface="Calibri"/>
                          <a:ea typeface="Calibri"/>
                          <a:cs typeface="Times New Roman"/>
                        </a:rPr>
                        <a:t>(0.2,0.1,0.6</a:t>
                      </a:r>
                      <a:r>
                        <a:rPr lang="en-US" sz="2400" dirty="0" smtClean="0">
                          <a:latin typeface="Calibri"/>
                          <a:ea typeface="Calibri"/>
                          <a:cs typeface="Times New Roman"/>
                        </a:rPr>
                        <a:t>)</a:t>
                      </a:r>
                      <a:endParaRPr lang="en-US" sz="2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nSpc>
                          <a:spcPct val="107000"/>
                        </a:lnSpc>
                        <a:spcBef>
                          <a:spcPts val="0"/>
                        </a:spcBef>
                        <a:spcAft>
                          <a:spcPts val="800"/>
                        </a:spcAft>
                      </a:pPr>
                      <a:r>
                        <a:rPr lang="en-US" sz="2400" dirty="0">
                          <a:latin typeface="Calibri"/>
                          <a:ea typeface="Calibri"/>
                          <a:cs typeface="Times New Roman"/>
                        </a:rPr>
                        <a:t>(0.3,0.1,0.6)</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628418">
                <a:tc>
                  <a:txBody>
                    <a:bodyPr/>
                    <a:lstStyle/>
                    <a:p>
                      <a:pPr marL="228600" marR="0">
                        <a:lnSpc>
                          <a:spcPct val="107000"/>
                        </a:lnSpc>
                        <a:spcBef>
                          <a:spcPts val="0"/>
                        </a:spcBef>
                        <a:spcAft>
                          <a:spcPts val="800"/>
                        </a:spcAft>
                      </a:pPr>
                      <a:r>
                        <a:rPr lang="en-US" sz="2400" dirty="0">
                          <a:latin typeface="Calibri"/>
                          <a:ea typeface="Calibri"/>
                          <a:cs typeface="Times New Roman"/>
                        </a:rPr>
                        <a:t>cough</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228600" marR="0">
                        <a:lnSpc>
                          <a:spcPct val="107000"/>
                        </a:lnSpc>
                        <a:spcBef>
                          <a:spcPts val="0"/>
                        </a:spcBef>
                        <a:spcAft>
                          <a:spcPts val="800"/>
                        </a:spcAft>
                      </a:pPr>
                      <a:r>
                        <a:rPr lang="en-US" sz="2400">
                          <a:latin typeface="Calibri"/>
                          <a:ea typeface="Calibri"/>
                          <a:cs typeface="Times New Roman"/>
                        </a:rPr>
                        <a:t>(0.3,0.2,0.5)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228600" marR="0">
                        <a:lnSpc>
                          <a:spcPct val="107000"/>
                        </a:lnSpc>
                        <a:spcBef>
                          <a:spcPts val="0"/>
                        </a:spcBef>
                        <a:spcAft>
                          <a:spcPts val="800"/>
                        </a:spcAft>
                      </a:pPr>
                      <a:r>
                        <a:rPr lang="en-US" sz="2400" dirty="0">
                          <a:latin typeface="Calibri"/>
                          <a:ea typeface="Calibri"/>
                          <a:cs typeface="Times New Roman"/>
                        </a:rPr>
                        <a:t>(0.9,0,0.1)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228600" marR="0">
                        <a:lnSpc>
                          <a:spcPct val="107000"/>
                        </a:lnSpc>
                        <a:spcBef>
                          <a:spcPts val="0"/>
                        </a:spcBef>
                        <a:spcAft>
                          <a:spcPts val="800"/>
                        </a:spcAft>
                      </a:pPr>
                      <a:r>
                        <a:rPr lang="en-US" sz="2400" dirty="0">
                          <a:latin typeface="Calibri"/>
                          <a:ea typeface="Calibri"/>
                          <a:cs typeface="Times New Roman"/>
                        </a:rPr>
                        <a:t>(0.4,0.3,0.2)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870700" cy="1600200"/>
          </a:xfrm>
        </p:spPr>
        <p:txBody>
          <a:bodyPr/>
          <a:lstStyle/>
          <a:p>
            <a:r>
              <a:rPr lang="en-US" b="1" dirty="0">
                <a:solidFill>
                  <a:schemeClr val="tx1"/>
                </a:solidFill>
                <a:latin typeface="+mj-lt"/>
                <a:ea typeface="+mj-ea"/>
                <a:cs typeface="+mj-cs"/>
              </a:rPr>
              <a:t>Enter “fuzzy logic</a:t>
            </a:r>
            <a:r>
              <a:rPr lang="en-US" b="1" dirty="0" smtClean="0">
                <a:solidFill>
                  <a:schemeClr val="tx1"/>
                </a:solidFill>
                <a:latin typeface="+mj-lt"/>
                <a:ea typeface="+mj-ea"/>
                <a:cs typeface="+mj-cs"/>
              </a:rPr>
              <a:t>.”</a:t>
            </a:r>
            <a:endParaRPr lang="en-US" dirty="0"/>
          </a:p>
        </p:txBody>
      </p:sp>
      <p:sp>
        <p:nvSpPr>
          <p:cNvPr id="3" name="Content Placeholder 2"/>
          <p:cNvSpPr>
            <a:spLocks noGrp="1"/>
          </p:cNvSpPr>
          <p:nvPr>
            <p:ph sz="quarter" idx="1"/>
          </p:nvPr>
        </p:nvSpPr>
        <p:spPr>
          <a:xfrm>
            <a:off x="304800" y="1600200"/>
            <a:ext cx="8610600" cy="4873752"/>
          </a:xfrm>
        </p:spPr>
        <p:txBody>
          <a:bodyPr>
            <a:normAutofit lnSpcReduction="10000"/>
          </a:bodyPr>
          <a:lstStyle/>
          <a:p>
            <a:r>
              <a:rPr lang="en-US" dirty="0">
                <a:hlinkClick r:id="rId2"/>
              </a:rPr>
              <a:t>Dr. </a:t>
            </a:r>
            <a:r>
              <a:rPr lang="en-US" dirty="0" err="1">
                <a:hlinkClick r:id="rId2"/>
              </a:rPr>
              <a:t>Lofti</a:t>
            </a:r>
            <a:r>
              <a:rPr lang="en-US" dirty="0">
                <a:hlinkClick r:id="rId2"/>
              </a:rPr>
              <a:t> </a:t>
            </a:r>
            <a:r>
              <a:rPr lang="en-US" dirty="0" err="1">
                <a:hlinkClick r:id="rId2"/>
              </a:rPr>
              <a:t>Zadeh</a:t>
            </a:r>
            <a:r>
              <a:rPr lang="en-US" dirty="0">
                <a:hlinkClick r:id="rId2"/>
              </a:rPr>
              <a:t> developed the theory </a:t>
            </a:r>
            <a:endParaRPr lang="en-US" dirty="0" smtClean="0">
              <a:hlinkClick r:id="rId2"/>
            </a:endParaRPr>
          </a:p>
          <a:p>
            <a:pPr>
              <a:buNone/>
            </a:pPr>
            <a:r>
              <a:rPr lang="en-US" dirty="0" smtClean="0">
                <a:hlinkClick r:id="rId2"/>
              </a:rPr>
              <a:t>	of </a:t>
            </a:r>
            <a:r>
              <a:rPr lang="en-US" dirty="0">
                <a:hlinkClick r:id="rId2"/>
              </a:rPr>
              <a:t>binary logic in </a:t>
            </a:r>
            <a:r>
              <a:rPr lang="en-US" dirty="0" smtClean="0">
                <a:hlinkClick r:id="rId2"/>
              </a:rPr>
              <a:t> </a:t>
            </a:r>
            <a:r>
              <a:rPr lang="en-US" dirty="0">
                <a:hlinkClick r:id="rId2"/>
              </a:rPr>
              <a:t>1960s</a:t>
            </a:r>
            <a:r>
              <a:rPr lang="en-US" dirty="0"/>
              <a:t>, </a:t>
            </a:r>
            <a:r>
              <a:rPr lang="en-US" dirty="0">
                <a:solidFill>
                  <a:schemeClr val="tx1"/>
                </a:solidFill>
                <a:latin typeface="+mn-lt"/>
                <a:ea typeface="+mn-ea"/>
                <a:cs typeface="+mn-cs"/>
              </a:rPr>
              <a:t>when he was </a:t>
            </a:r>
            <a:endParaRPr lang="en-US" dirty="0" smtClean="0">
              <a:solidFill>
                <a:schemeClr val="tx1"/>
              </a:solidFill>
              <a:latin typeface="+mn-lt"/>
              <a:ea typeface="+mn-ea"/>
              <a:cs typeface="+mn-cs"/>
            </a:endParaRPr>
          </a:p>
          <a:p>
            <a:pPr>
              <a:buNone/>
            </a:pPr>
            <a:r>
              <a:rPr lang="en-US" dirty="0" smtClean="0">
                <a:solidFill>
                  <a:schemeClr val="tx1"/>
                </a:solidFill>
                <a:latin typeface="+mn-lt"/>
                <a:ea typeface="+mn-ea"/>
                <a:cs typeface="+mn-cs"/>
              </a:rPr>
              <a:t>	a </a:t>
            </a:r>
            <a:r>
              <a:rPr lang="en-US" dirty="0">
                <a:solidFill>
                  <a:schemeClr val="tx1"/>
                </a:solidFill>
                <a:latin typeface="+mn-lt"/>
                <a:ea typeface="+mn-ea"/>
                <a:cs typeface="+mn-cs"/>
              </a:rPr>
              <a:t>professor at the University of California at Berkeley</a:t>
            </a:r>
            <a:r>
              <a:rPr lang="en-US" dirty="0" smtClean="0">
                <a:solidFill>
                  <a:schemeClr val="tx1"/>
                </a:solidFill>
                <a:latin typeface="+mn-lt"/>
                <a:ea typeface="+mn-ea"/>
                <a:cs typeface="+mn-cs"/>
              </a:rPr>
              <a:t>.</a:t>
            </a:r>
          </a:p>
          <a:p>
            <a:endParaRPr lang="en-US" dirty="0" smtClean="0"/>
          </a:p>
          <a:p>
            <a:r>
              <a:rPr lang="en-US" dirty="0" smtClean="0">
                <a:solidFill>
                  <a:schemeClr val="tx1"/>
                </a:solidFill>
                <a:latin typeface="+mn-lt"/>
                <a:ea typeface="+mn-ea"/>
                <a:cs typeface="+mn-cs"/>
              </a:rPr>
              <a:t>Dr</a:t>
            </a:r>
            <a:r>
              <a:rPr lang="en-US" dirty="0">
                <a:solidFill>
                  <a:schemeClr val="tx1"/>
                </a:solidFill>
                <a:latin typeface="+mn-lt"/>
                <a:ea typeface="+mn-ea"/>
                <a:cs typeface="+mn-cs"/>
              </a:rPr>
              <a:t>. </a:t>
            </a:r>
            <a:r>
              <a:rPr lang="en-US" dirty="0" err="1">
                <a:solidFill>
                  <a:schemeClr val="tx1"/>
                </a:solidFill>
                <a:latin typeface="+mn-lt"/>
                <a:ea typeface="+mn-ea"/>
                <a:cs typeface="+mn-cs"/>
              </a:rPr>
              <a:t>Zadeh</a:t>
            </a:r>
            <a:r>
              <a:rPr lang="en-US" dirty="0">
                <a:solidFill>
                  <a:schemeClr val="tx1"/>
                </a:solidFill>
                <a:latin typeface="+mn-lt"/>
                <a:ea typeface="+mn-ea"/>
                <a:cs typeface="+mn-cs"/>
              </a:rPr>
              <a:t> wanted to find a way for a computer to see a problem in the way a human would. He determined that the binary codes “0” and “1” represented extremes, </a:t>
            </a:r>
            <a:endParaRPr lang="en-US" dirty="0" smtClean="0">
              <a:solidFill>
                <a:schemeClr val="tx1"/>
              </a:solidFill>
              <a:latin typeface="+mn-lt"/>
              <a:ea typeface="+mn-ea"/>
              <a:cs typeface="+mn-cs"/>
            </a:endParaRPr>
          </a:p>
          <a:p>
            <a:endParaRPr lang="en-US" dirty="0" smtClean="0"/>
          </a:p>
          <a:p>
            <a:r>
              <a:rPr lang="en-US" dirty="0" smtClean="0">
                <a:solidFill>
                  <a:schemeClr val="tx1"/>
                </a:solidFill>
                <a:latin typeface="+mn-lt"/>
                <a:ea typeface="+mn-ea"/>
                <a:cs typeface="+mn-cs"/>
              </a:rPr>
              <a:t> </a:t>
            </a:r>
            <a:r>
              <a:rPr lang="en-US" dirty="0">
                <a:solidFill>
                  <a:schemeClr val="tx1"/>
                </a:solidFill>
                <a:latin typeface="+mn-lt"/>
                <a:ea typeface="+mn-ea"/>
                <a:cs typeface="+mn-cs"/>
              </a:rPr>
              <a:t>fuzzy logic algorithms to identify those “in-between” areas. Mathematical sets addressed “if this, then do this.” For each step in the decision process, the sensor uses fuzzy logic to do the thinking.</a:t>
            </a:r>
            <a:endParaRPr lang="en-US" dirty="0"/>
          </a:p>
        </p:txBody>
      </p:sp>
      <p:pic>
        <p:nvPicPr>
          <p:cNvPr id="20482" name="Picture 2"/>
          <p:cNvPicPr>
            <a:picLocks noChangeAspect="1" noChangeArrowheads="1"/>
          </p:cNvPicPr>
          <p:nvPr/>
        </p:nvPicPr>
        <p:blipFill>
          <a:blip r:embed="rId3"/>
          <a:srcRect/>
          <a:stretch>
            <a:fillRect/>
          </a:stretch>
        </p:blipFill>
        <p:spPr bwMode="auto">
          <a:xfrm>
            <a:off x="6553200" y="-1"/>
            <a:ext cx="2209800" cy="334164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2: (Relation-2) The relation among Symptoms and Diseases in </a:t>
            </a:r>
            <a:r>
              <a:rPr lang="en-US" dirty="0" err="1" smtClean="0"/>
              <a:t>neutrosophic</a:t>
            </a:r>
            <a:r>
              <a:rPr lang="en-US" dirty="0" smtClean="0"/>
              <a:t> form</a:t>
            </a:r>
            <a:endParaRPr lang="en-US" dirty="0"/>
          </a:p>
        </p:txBody>
      </p:sp>
      <p:sp>
        <p:nvSpPr>
          <p:cNvPr id="3" name="Content Placeholder 2"/>
          <p:cNvSpPr>
            <a:spLocks noGrp="1"/>
          </p:cNvSpPr>
          <p:nvPr>
            <p:ph sz="quarter" idx="1"/>
          </p:nvPr>
        </p:nvSpPr>
        <p:spPr/>
        <p:txBody>
          <a:bodyPr/>
          <a:lstStyle/>
          <a:p>
            <a:r>
              <a:rPr lang="en-IN" dirty="0" smtClean="0"/>
              <a:t>Relation-2: Symptoms /Diagnosis</a:t>
            </a:r>
          </a:p>
          <a:p>
            <a:endParaRPr lang="en-US" dirty="0"/>
          </a:p>
        </p:txBody>
      </p:sp>
      <p:graphicFrame>
        <p:nvGraphicFramePr>
          <p:cNvPr id="5" name="Table 4"/>
          <p:cNvGraphicFramePr>
            <a:graphicFrameLocks noGrp="1"/>
          </p:cNvGraphicFramePr>
          <p:nvPr/>
        </p:nvGraphicFramePr>
        <p:xfrm>
          <a:off x="0" y="2514599"/>
          <a:ext cx="8991600" cy="2322514"/>
        </p:xfrm>
        <a:graphic>
          <a:graphicData uri="http://schemas.openxmlformats.org/drawingml/2006/table">
            <a:tbl>
              <a:tblPr/>
              <a:tblGrid>
                <a:gridCol w="1485569"/>
                <a:gridCol w="1876508"/>
                <a:gridCol w="2032883"/>
                <a:gridCol w="1798320"/>
                <a:gridCol w="1798320"/>
              </a:tblGrid>
              <a:tr h="751959">
                <a:tc>
                  <a:txBody>
                    <a:bodyPr/>
                    <a:lstStyle/>
                    <a:p>
                      <a:pPr marL="228600" marR="0">
                        <a:lnSpc>
                          <a:spcPct val="107000"/>
                        </a:lnSpc>
                        <a:spcBef>
                          <a:spcPts val="0"/>
                        </a:spcBef>
                        <a:spcAft>
                          <a:spcPts val="800"/>
                        </a:spcAft>
                      </a:pPr>
                      <a:r>
                        <a:rPr lang="en-IN" sz="2400" b="1" dirty="0" smtClean="0">
                          <a:latin typeface="Calibri"/>
                          <a:ea typeface="Calibri"/>
                          <a:cs typeface="Times New Roman"/>
                        </a:rPr>
                        <a:t>Relation-2</a:t>
                      </a:r>
                      <a:endParaRPr lang="en-US" sz="2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228600" marR="0">
                        <a:lnSpc>
                          <a:spcPct val="107000"/>
                        </a:lnSpc>
                        <a:spcBef>
                          <a:spcPts val="0"/>
                        </a:spcBef>
                        <a:spcAft>
                          <a:spcPts val="800"/>
                        </a:spcAft>
                      </a:pPr>
                      <a:r>
                        <a:rPr lang="en-IN" sz="2400" b="1" dirty="0">
                          <a:latin typeface="Calibri"/>
                          <a:ea typeface="Calibri"/>
                          <a:cs typeface="Times New Roman"/>
                        </a:rPr>
                        <a:t>Fever</a:t>
                      </a:r>
                      <a:endParaRPr lang="en-US" sz="2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228600" marR="0">
                        <a:lnSpc>
                          <a:spcPct val="107000"/>
                        </a:lnSpc>
                        <a:spcBef>
                          <a:spcPts val="0"/>
                        </a:spcBef>
                        <a:spcAft>
                          <a:spcPts val="800"/>
                        </a:spcAft>
                      </a:pPr>
                      <a:r>
                        <a:rPr lang="en-IN" sz="2400" b="1">
                          <a:latin typeface="Calibri"/>
                          <a:ea typeface="Calibri"/>
                          <a:cs typeface="Times New Roman"/>
                        </a:rPr>
                        <a:t>Headache</a:t>
                      </a:r>
                      <a:endParaRPr lang="en-US" sz="2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228600" marR="0">
                        <a:lnSpc>
                          <a:spcPct val="107000"/>
                        </a:lnSpc>
                        <a:spcBef>
                          <a:spcPts val="0"/>
                        </a:spcBef>
                        <a:spcAft>
                          <a:spcPts val="800"/>
                        </a:spcAft>
                      </a:pPr>
                      <a:r>
                        <a:rPr lang="en-IN" sz="2400" b="1">
                          <a:latin typeface="Calibri"/>
                          <a:ea typeface="Calibri"/>
                          <a:cs typeface="Times New Roman"/>
                        </a:rPr>
                        <a:t>Cold</a:t>
                      </a:r>
                      <a:endParaRPr lang="en-US" sz="2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228600" marR="0">
                        <a:lnSpc>
                          <a:spcPct val="107000"/>
                        </a:lnSpc>
                        <a:spcBef>
                          <a:spcPts val="0"/>
                        </a:spcBef>
                        <a:spcAft>
                          <a:spcPts val="800"/>
                        </a:spcAft>
                      </a:pPr>
                      <a:r>
                        <a:rPr lang="en-IN" sz="2400" b="1">
                          <a:latin typeface="Calibri"/>
                          <a:ea typeface="Calibri"/>
                          <a:cs typeface="Times New Roman"/>
                        </a:rPr>
                        <a:t>Cough</a:t>
                      </a:r>
                      <a:endParaRPr lang="en-US" sz="2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435147">
                <a:tc>
                  <a:txBody>
                    <a:bodyPr/>
                    <a:lstStyle/>
                    <a:p>
                      <a:pPr marL="228600" marR="0">
                        <a:lnSpc>
                          <a:spcPct val="107000"/>
                        </a:lnSpc>
                        <a:spcBef>
                          <a:spcPts val="0"/>
                        </a:spcBef>
                        <a:spcAft>
                          <a:spcPts val="800"/>
                        </a:spcAft>
                      </a:pPr>
                      <a:r>
                        <a:rPr lang="en-IN" sz="2400" dirty="0">
                          <a:latin typeface="Calibri"/>
                          <a:ea typeface="Calibri"/>
                          <a:cs typeface="Times New Roman"/>
                        </a:rPr>
                        <a:t>Dengue</a:t>
                      </a:r>
                      <a:endParaRPr lang="en-US" sz="2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l">
                        <a:lnSpc>
                          <a:spcPct val="107000"/>
                        </a:lnSpc>
                        <a:spcBef>
                          <a:spcPts val="0"/>
                        </a:spcBef>
                        <a:spcAft>
                          <a:spcPts val="800"/>
                        </a:spcAft>
                      </a:pPr>
                      <a:r>
                        <a:rPr lang="en-IN" sz="2200" dirty="0" smtClean="0">
                          <a:latin typeface="Calibri"/>
                          <a:ea typeface="Calibri"/>
                          <a:cs typeface="Times New Roman"/>
                        </a:rPr>
                        <a:t>(0.6,0.4,0.2)</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l">
                        <a:lnSpc>
                          <a:spcPct val="107000"/>
                        </a:lnSpc>
                        <a:spcBef>
                          <a:spcPts val="0"/>
                        </a:spcBef>
                        <a:spcAft>
                          <a:spcPts val="800"/>
                        </a:spcAft>
                      </a:pPr>
                      <a:r>
                        <a:rPr lang="en-IN" sz="2200" dirty="0">
                          <a:latin typeface="Calibri"/>
                          <a:ea typeface="Calibri"/>
                          <a:cs typeface="Times New Roman"/>
                        </a:rPr>
                        <a:t>(0.4,0.4,0.3)</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l">
                        <a:lnSpc>
                          <a:spcPct val="107000"/>
                        </a:lnSpc>
                        <a:spcBef>
                          <a:spcPts val="0"/>
                        </a:spcBef>
                        <a:spcAft>
                          <a:spcPts val="800"/>
                        </a:spcAft>
                      </a:pPr>
                      <a:r>
                        <a:rPr lang="en-IN" sz="2200" dirty="0">
                          <a:latin typeface="Calibri"/>
                          <a:ea typeface="Calibri"/>
                          <a:cs typeface="Times New Roman"/>
                        </a:rPr>
                        <a:t>(0.3,0.4,0.4)</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l">
                        <a:lnSpc>
                          <a:spcPct val="107000"/>
                        </a:lnSpc>
                        <a:spcBef>
                          <a:spcPts val="0"/>
                        </a:spcBef>
                        <a:spcAft>
                          <a:spcPts val="800"/>
                        </a:spcAft>
                      </a:pPr>
                      <a:r>
                        <a:rPr lang="en-IN" sz="2200">
                          <a:latin typeface="Calibri"/>
                          <a:ea typeface="Calibri"/>
                          <a:cs typeface="Times New Roman"/>
                        </a:rPr>
                        <a:t>(0.6,0.5,0.3)</a:t>
                      </a:r>
                      <a:endParaRPr lang="en-US" sz="22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435147">
                <a:tc>
                  <a:txBody>
                    <a:bodyPr/>
                    <a:lstStyle/>
                    <a:p>
                      <a:pPr marL="228600" marR="0">
                        <a:lnSpc>
                          <a:spcPct val="107000"/>
                        </a:lnSpc>
                        <a:spcBef>
                          <a:spcPts val="0"/>
                        </a:spcBef>
                        <a:spcAft>
                          <a:spcPts val="800"/>
                        </a:spcAft>
                      </a:pPr>
                      <a:r>
                        <a:rPr lang="en-IN" sz="2400" dirty="0">
                          <a:latin typeface="Calibri"/>
                          <a:ea typeface="Calibri"/>
                          <a:cs typeface="Times New Roman"/>
                        </a:rPr>
                        <a:t>Malaria</a:t>
                      </a:r>
                      <a:endParaRPr lang="en-US" sz="2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228600" marR="0" algn="l">
                        <a:lnSpc>
                          <a:spcPct val="107000"/>
                        </a:lnSpc>
                        <a:spcBef>
                          <a:spcPts val="0"/>
                        </a:spcBef>
                        <a:spcAft>
                          <a:spcPts val="800"/>
                        </a:spcAft>
                      </a:pPr>
                      <a:r>
                        <a:rPr lang="en-IN" sz="2200" dirty="0">
                          <a:latin typeface="Calibri"/>
                          <a:ea typeface="Calibri"/>
                          <a:cs typeface="Times New Roman"/>
                        </a:rPr>
                        <a:t>(0.7,0.4,0.5)</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228600" marR="0" algn="l">
                        <a:lnSpc>
                          <a:spcPct val="107000"/>
                        </a:lnSpc>
                        <a:spcBef>
                          <a:spcPts val="0"/>
                        </a:spcBef>
                        <a:spcAft>
                          <a:spcPts val="800"/>
                        </a:spcAft>
                      </a:pPr>
                      <a:r>
                        <a:rPr lang="en-IN" sz="2200" dirty="0">
                          <a:latin typeface="Calibri"/>
                          <a:ea typeface="Calibri"/>
                          <a:cs typeface="Times New Roman"/>
                        </a:rPr>
                        <a:t>(0.4,0.6,0.3)</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228600" marR="0" algn="l">
                        <a:lnSpc>
                          <a:spcPct val="107000"/>
                        </a:lnSpc>
                        <a:spcBef>
                          <a:spcPts val="0"/>
                        </a:spcBef>
                        <a:spcAft>
                          <a:spcPts val="800"/>
                        </a:spcAft>
                      </a:pPr>
                      <a:r>
                        <a:rPr lang="en-IN" sz="2200" dirty="0">
                          <a:latin typeface="Calibri"/>
                          <a:ea typeface="Calibri"/>
                          <a:cs typeface="Times New Roman"/>
                        </a:rPr>
                        <a:t>(0.5,0.4,0.4)</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228600" marR="0" algn="l">
                        <a:lnSpc>
                          <a:spcPct val="107000"/>
                        </a:lnSpc>
                        <a:spcBef>
                          <a:spcPts val="0"/>
                        </a:spcBef>
                        <a:spcAft>
                          <a:spcPts val="800"/>
                        </a:spcAft>
                      </a:pPr>
                      <a:r>
                        <a:rPr lang="en-IN" sz="2200" dirty="0">
                          <a:latin typeface="Calibri"/>
                          <a:ea typeface="Calibri"/>
                          <a:cs typeface="Times New Roman"/>
                        </a:rPr>
                        <a:t>(0.6,0.4,0.4)</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435147">
                <a:tc>
                  <a:txBody>
                    <a:bodyPr/>
                    <a:lstStyle/>
                    <a:p>
                      <a:pPr marL="228600" marR="0">
                        <a:lnSpc>
                          <a:spcPct val="107000"/>
                        </a:lnSpc>
                        <a:spcBef>
                          <a:spcPts val="0"/>
                        </a:spcBef>
                        <a:spcAft>
                          <a:spcPts val="800"/>
                        </a:spcAft>
                      </a:pPr>
                      <a:r>
                        <a:rPr lang="en-IN" sz="2400" dirty="0">
                          <a:latin typeface="Calibri"/>
                          <a:ea typeface="Calibri"/>
                          <a:cs typeface="Times New Roman"/>
                        </a:rPr>
                        <a:t>Flu</a:t>
                      </a:r>
                      <a:endParaRPr lang="en-US" sz="2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l">
                        <a:lnSpc>
                          <a:spcPct val="107000"/>
                        </a:lnSpc>
                        <a:spcBef>
                          <a:spcPts val="0"/>
                        </a:spcBef>
                        <a:spcAft>
                          <a:spcPts val="800"/>
                        </a:spcAft>
                      </a:pPr>
                      <a:r>
                        <a:rPr lang="en-IN" sz="2200" dirty="0">
                          <a:latin typeface="Calibri"/>
                          <a:ea typeface="Calibri"/>
                          <a:cs typeface="Times New Roman"/>
                        </a:rPr>
                        <a:t>(0.5,0.5,0.5)</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l">
                        <a:lnSpc>
                          <a:spcPct val="107000"/>
                        </a:lnSpc>
                        <a:spcBef>
                          <a:spcPts val="0"/>
                        </a:spcBef>
                        <a:spcAft>
                          <a:spcPts val="800"/>
                        </a:spcAft>
                      </a:pPr>
                      <a:r>
                        <a:rPr lang="en-IN" sz="2200" dirty="0">
                          <a:latin typeface="Calibri"/>
                          <a:ea typeface="Calibri"/>
                          <a:cs typeface="Times New Roman"/>
                        </a:rPr>
                        <a:t>(0.5,0.4,0.4)</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l">
                        <a:lnSpc>
                          <a:spcPct val="107000"/>
                        </a:lnSpc>
                        <a:spcBef>
                          <a:spcPts val="0"/>
                        </a:spcBef>
                        <a:spcAft>
                          <a:spcPts val="800"/>
                        </a:spcAft>
                      </a:pPr>
                      <a:r>
                        <a:rPr lang="en-IN" sz="2200" dirty="0">
                          <a:latin typeface="Calibri"/>
                          <a:ea typeface="Calibri"/>
                          <a:cs typeface="Times New Roman"/>
                        </a:rPr>
                        <a:t>(0.4,0.4,0.4)</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l">
                        <a:lnSpc>
                          <a:spcPct val="107000"/>
                        </a:lnSpc>
                        <a:spcBef>
                          <a:spcPts val="0"/>
                        </a:spcBef>
                        <a:spcAft>
                          <a:spcPts val="800"/>
                        </a:spcAft>
                      </a:pPr>
                      <a:r>
                        <a:rPr lang="en-IN" sz="2200" dirty="0">
                          <a:latin typeface="Calibri"/>
                          <a:ea typeface="Calibri"/>
                          <a:cs typeface="Times New Roman"/>
                        </a:rPr>
                        <a:t>(0.4,0.5,0.2)</a:t>
                      </a:r>
                      <a:endParaRPr lang="en-US" sz="22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Step-2</a:t>
            </a:r>
            <a:endParaRPr lang="en-US" dirty="0"/>
          </a:p>
        </p:txBody>
      </p:sp>
      <p:sp>
        <p:nvSpPr>
          <p:cNvPr id="3" name="Content Placeholder 2"/>
          <p:cNvSpPr>
            <a:spLocks noGrp="1"/>
          </p:cNvSpPr>
          <p:nvPr>
            <p:ph sz="quarter" idx="1"/>
          </p:nvPr>
        </p:nvSpPr>
        <p:spPr>
          <a:xfrm>
            <a:off x="457200" y="1295400"/>
            <a:ext cx="8153400" cy="5562600"/>
          </a:xfrm>
        </p:spPr>
        <p:txBody>
          <a:bodyPr>
            <a:normAutofit/>
          </a:bodyPr>
          <a:lstStyle/>
          <a:p>
            <a:pPr>
              <a:buNone/>
            </a:pPr>
            <a:endParaRPr lang="en-US" dirty="0" smtClean="0"/>
          </a:p>
          <a:p>
            <a:pPr lvl="0"/>
            <a:r>
              <a:rPr lang="en-IN" u="sng" dirty="0" smtClean="0">
                <a:sym typeface="Symbol"/>
              </a:rPr>
              <a:t>Topologies for Table 1</a:t>
            </a:r>
          </a:p>
          <a:p>
            <a:pPr lvl="0"/>
            <a:r>
              <a:rPr lang="en-IN" dirty="0" smtClean="0">
                <a:sym typeface="Symbol"/>
              </a:rPr>
              <a:t></a:t>
            </a:r>
            <a:r>
              <a:rPr lang="en-IN" baseline="-25000" dirty="0" smtClean="0">
                <a:sym typeface="Symbol"/>
              </a:rPr>
              <a:t>1</a:t>
            </a:r>
            <a:r>
              <a:rPr lang="en-IN" dirty="0" smtClean="0">
                <a:sym typeface="Symbol"/>
              </a:rPr>
              <a:t>*</a:t>
            </a:r>
            <a:r>
              <a:rPr lang="en-IN" dirty="0" smtClean="0"/>
              <a:t>= {A,B,C}= {(0,1,1),(1,0,0)(0.8,0.2,0.2),(0.1,0.2,0.7),(0.8,0,0.2),(0.3,0.2,0.5)}</a:t>
            </a:r>
            <a:endParaRPr lang="en-US" dirty="0" smtClean="0"/>
          </a:p>
          <a:p>
            <a:pPr lvl="0"/>
            <a:r>
              <a:rPr lang="en-IN" dirty="0" smtClean="0">
                <a:sym typeface="Symbol"/>
              </a:rPr>
              <a:t></a:t>
            </a:r>
            <a:r>
              <a:rPr lang="en-IN" baseline="-25000" dirty="0" smtClean="0">
                <a:sym typeface="Symbol"/>
              </a:rPr>
              <a:t>2</a:t>
            </a:r>
            <a:r>
              <a:rPr lang="en-IN" dirty="0" smtClean="0">
                <a:sym typeface="Symbol"/>
              </a:rPr>
              <a:t>*</a:t>
            </a:r>
            <a:r>
              <a:rPr lang="en-IN" dirty="0" smtClean="0"/>
              <a:t>= {A,B,C}= {(0,1,1),(1,0,0)(0.1,0,0.7),(0.1,0.1,0.8),(0.9,0,0.1),(0.2,0.1,0.6), (0.2,0,0.6),(0.1,0,0.8)}</a:t>
            </a:r>
            <a:endParaRPr lang="en-US" dirty="0" smtClean="0"/>
          </a:p>
          <a:p>
            <a:pPr lvl="0"/>
            <a:r>
              <a:rPr lang="en-IN" dirty="0" smtClean="0">
                <a:sym typeface="Symbol"/>
              </a:rPr>
              <a:t></a:t>
            </a:r>
            <a:r>
              <a:rPr lang="en-IN" baseline="-25000" dirty="0" smtClean="0">
                <a:sym typeface="Symbol"/>
              </a:rPr>
              <a:t>3</a:t>
            </a:r>
            <a:r>
              <a:rPr lang="en-IN" dirty="0" smtClean="0">
                <a:sym typeface="Symbol"/>
              </a:rPr>
              <a:t>*</a:t>
            </a:r>
            <a:r>
              <a:rPr lang="en-IN" dirty="0" smtClean="0"/>
              <a:t>= {A,B,C}= {(0,1,1),(1,0,0)(0.9,0.1,0),(0,0.3,0.7),(0.3,0.1,0.6),(0.4,0.3,0.2),(0.4,0.1,0.2),(0,0.1,0.7),(0.4,0.1,0.2),(0,0.3,0.7)}</a:t>
            </a:r>
            <a:endParaRPr lang="en-US" dirty="0" smtClean="0"/>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4515"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153400" cy="6169152"/>
          </a:xfrm>
        </p:spPr>
        <p:txBody>
          <a:bodyPr>
            <a:normAutofit/>
          </a:bodyPr>
          <a:lstStyle/>
          <a:p>
            <a:pPr lvl="0"/>
            <a:r>
              <a:rPr lang="en-IN" u="sng" dirty="0" smtClean="0">
                <a:sym typeface="Symbol"/>
              </a:rPr>
              <a:t>Topologies for Table-2</a:t>
            </a:r>
          </a:p>
          <a:p>
            <a:pPr lvl="0"/>
            <a:r>
              <a:rPr lang="en-IN" dirty="0" smtClean="0">
                <a:sym typeface="Symbol"/>
              </a:rPr>
              <a:t></a:t>
            </a:r>
            <a:r>
              <a:rPr lang="en-IN" baseline="-25000" dirty="0" smtClean="0">
                <a:sym typeface="Symbol"/>
              </a:rPr>
              <a:t>1</a:t>
            </a:r>
            <a:r>
              <a:rPr lang="en-IN" dirty="0" smtClean="0">
                <a:sym typeface="Symbol"/>
              </a:rPr>
              <a:t>*</a:t>
            </a:r>
            <a:r>
              <a:rPr lang="en-IN" dirty="0" smtClean="0"/>
              <a:t>={D,E,F}= {(0,1,1),(1,0,0),(0.6,0.4,0.4),(0.4,0.4,0.4),(0.3,0.4,0.4),(0.6,0.5,0.3)}</a:t>
            </a:r>
            <a:endParaRPr lang="en-US" dirty="0" smtClean="0"/>
          </a:p>
          <a:p>
            <a:pPr lvl="0"/>
            <a:r>
              <a:rPr lang="en-IN" dirty="0" smtClean="0">
                <a:sym typeface="Symbol"/>
              </a:rPr>
              <a:t></a:t>
            </a:r>
            <a:r>
              <a:rPr lang="en-IN" baseline="-25000" dirty="0" smtClean="0">
                <a:sym typeface="Symbol"/>
              </a:rPr>
              <a:t>2</a:t>
            </a:r>
            <a:r>
              <a:rPr lang="en-IN" dirty="0" smtClean="0">
                <a:sym typeface="Symbol"/>
              </a:rPr>
              <a:t>*</a:t>
            </a:r>
            <a:r>
              <a:rPr lang="en-IN" dirty="0" smtClean="0"/>
              <a:t> = {D,E,F}= {(0,1,1),(1,0,0),(0.7,0.4,0.5),(0.4,0.6,0.3),(0.5,0.4,0.4),(0.6,0.4,0.4),(0.7,0.6,0.3),(0.7,0.4,0.4),(0.5,0.6,0.3),(0.6,0.6,0.3),(0.4,0.4,0.5),(0.5,0.4,0.5),(0.6,0.4,0.5),(0.6,0.4,0.5),(0.5,0.4,0.4)}</a:t>
            </a:r>
            <a:endParaRPr lang="en-US" dirty="0" smtClean="0"/>
          </a:p>
          <a:p>
            <a:pPr lvl="0"/>
            <a:r>
              <a:rPr lang="en-IN" dirty="0" smtClean="0"/>
              <a:t> </a:t>
            </a:r>
            <a:r>
              <a:rPr lang="en-IN" dirty="0" smtClean="0">
                <a:sym typeface="Symbol"/>
              </a:rPr>
              <a:t></a:t>
            </a:r>
            <a:r>
              <a:rPr lang="en-IN" baseline="-25000" dirty="0" smtClean="0">
                <a:sym typeface="Symbol"/>
              </a:rPr>
              <a:t>3</a:t>
            </a:r>
            <a:r>
              <a:rPr lang="en-IN" dirty="0" smtClean="0">
                <a:sym typeface="Symbol"/>
              </a:rPr>
              <a:t>*</a:t>
            </a:r>
            <a:r>
              <a:rPr lang="en-IN" dirty="0" smtClean="0"/>
              <a:t>= {D,E,F}= {(0,1,1),(1,0,0),(0.5,0.5,0.5),(0.5,0.4,0.4),(0.4,0.4,0.2),(0.4,0.5,0.2),(0.5,0.5,0.4),(0.5,0.5,0.2),(0.5,0.4,0.2),(0.5,0.4,0.5),(0.4,0.5,0.5),(0.4,0.4,0.4),(0.4,0.4,0.2)}</a:t>
            </a:r>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- 3</a:t>
            </a:r>
            <a:endParaRPr lang="en-US" dirty="0"/>
          </a:p>
        </p:txBody>
      </p:sp>
      <p:sp>
        <p:nvSpPr>
          <p:cNvPr id="3" name="Content Placeholder 2"/>
          <p:cNvSpPr>
            <a:spLocks noGrp="1"/>
          </p:cNvSpPr>
          <p:nvPr>
            <p:ph sz="quarter" idx="1"/>
          </p:nvPr>
        </p:nvSpPr>
        <p:spPr/>
        <p:txBody>
          <a:bodyPr/>
          <a:lstStyle/>
          <a:p>
            <a:r>
              <a:rPr lang="en-IN" u="sng" dirty="0" err="1" smtClean="0"/>
              <a:t>Neutrosophic</a:t>
            </a:r>
            <a:r>
              <a:rPr lang="en-IN" u="sng" dirty="0" smtClean="0"/>
              <a:t> score function (NSF)</a:t>
            </a:r>
          </a:p>
          <a:p>
            <a:endParaRPr lang="en-IN" dirty="0" smtClean="0"/>
          </a:p>
          <a:p>
            <a:r>
              <a:rPr lang="en-US" dirty="0" smtClean="0"/>
              <a:t>From Topologies of attributes</a:t>
            </a:r>
          </a:p>
          <a:p>
            <a:endParaRPr lang="en-US" dirty="0" smtClean="0"/>
          </a:p>
          <a:p>
            <a:pPr lvl="0"/>
            <a:r>
              <a:rPr lang="en-IN" dirty="0" smtClean="0"/>
              <a:t>C1=0.7278, C2=0.50553, C3=0.5685</a:t>
            </a:r>
          </a:p>
          <a:p>
            <a:pPr lvl="0"/>
            <a:endParaRPr lang="en-IN" dirty="0" smtClean="0"/>
          </a:p>
          <a:p>
            <a:pPr lvl="0"/>
            <a:r>
              <a:rPr lang="en-US" dirty="0" smtClean="0"/>
              <a:t>From Topologies of decision</a:t>
            </a:r>
          </a:p>
          <a:p>
            <a:pPr lvl="0"/>
            <a:endParaRPr lang="en-US" dirty="0" smtClean="0"/>
          </a:p>
          <a:p>
            <a:pPr lvl="0"/>
            <a:r>
              <a:rPr lang="en-IN" dirty="0" smtClean="0"/>
              <a:t>D1=0.5388, D2=0.5559, D3=0.7379</a:t>
            </a: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- 4</a:t>
            </a:r>
            <a:endParaRPr lang="en-US" dirty="0"/>
          </a:p>
        </p:txBody>
      </p:sp>
      <p:sp>
        <p:nvSpPr>
          <p:cNvPr id="3" name="Content Placeholder 2"/>
          <p:cNvSpPr>
            <a:spLocks noGrp="1"/>
          </p:cNvSpPr>
          <p:nvPr>
            <p:ph sz="quarter" idx="1"/>
          </p:nvPr>
        </p:nvSpPr>
        <p:spPr/>
        <p:txBody>
          <a:bodyPr/>
          <a:lstStyle/>
          <a:p>
            <a:pPr lvl="0">
              <a:buNone/>
            </a:pPr>
            <a:r>
              <a:rPr lang="en-IN" dirty="0" smtClean="0"/>
              <a:t>Final decision</a:t>
            </a:r>
          </a:p>
          <a:p>
            <a:pPr lvl="0">
              <a:buNone/>
            </a:pPr>
            <a:endParaRPr lang="en-US" dirty="0" smtClean="0"/>
          </a:p>
          <a:p>
            <a:r>
              <a:rPr lang="en-IN" dirty="0" smtClean="0"/>
              <a:t>	Arrange C’s and D’s in ascending order.</a:t>
            </a:r>
            <a:endParaRPr lang="en-US" dirty="0" smtClean="0"/>
          </a:p>
          <a:p>
            <a:pPr>
              <a:buNone/>
            </a:pPr>
            <a:r>
              <a:rPr lang="en-IN" dirty="0" smtClean="0"/>
              <a:t>	</a:t>
            </a:r>
          </a:p>
          <a:p>
            <a:pPr>
              <a:buNone/>
            </a:pPr>
            <a:r>
              <a:rPr lang="en-IN" dirty="0" smtClean="0"/>
              <a:t>		Patient 1 suffers from Dengue</a:t>
            </a:r>
          </a:p>
          <a:p>
            <a:pPr>
              <a:buNone/>
            </a:pPr>
            <a:r>
              <a:rPr lang="en-IN" dirty="0" smtClean="0"/>
              <a:t>		Patient 2 suffers from flu and </a:t>
            </a:r>
          </a:p>
          <a:p>
            <a:pPr>
              <a:buNone/>
            </a:pPr>
            <a:r>
              <a:rPr lang="en-IN" dirty="0" smtClean="0"/>
              <a:t>		Patient 3 suffers from malaria.</a:t>
            </a:r>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a:xfrm>
            <a:off x="457200" y="1600200"/>
            <a:ext cx="8153400" cy="5029200"/>
          </a:xfrm>
        </p:spPr>
        <p:txBody>
          <a:bodyPr>
            <a:normAutofit/>
          </a:bodyPr>
          <a:lstStyle/>
          <a:p>
            <a:r>
              <a:rPr lang="en-US" dirty="0" err="1" smtClean="0"/>
              <a:t>Neutrosophic</a:t>
            </a:r>
            <a:r>
              <a:rPr lang="en-US" dirty="0" smtClean="0"/>
              <a:t> topological space is one of the research areas of generalized fuzzy topological spaces to deal the concept of vagueness. </a:t>
            </a:r>
          </a:p>
          <a:p>
            <a:endParaRPr lang="en-US" dirty="0" smtClean="0"/>
          </a:p>
          <a:p>
            <a:r>
              <a:rPr lang="en-US" dirty="0" smtClean="0"/>
              <a:t>This work introduced </a:t>
            </a:r>
            <a:r>
              <a:rPr lang="en-US" dirty="0" err="1" smtClean="0"/>
              <a:t>neutrosophic</a:t>
            </a:r>
            <a:r>
              <a:rPr lang="en-US" dirty="0" smtClean="0"/>
              <a:t> topological spaces and its real life application. </a:t>
            </a:r>
          </a:p>
          <a:p>
            <a:endParaRPr lang="en-US" dirty="0" smtClean="0"/>
          </a:p>
          <a:p>
            <a:r>
              <a:rPr lang="en-US" dirty="0" smtClean="0"/>
              <a:t>This theory can be developed and implemented to other research areas of general topology such as rough topology, digital topology and so 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Neutrosophic</a:t>
            </a:r>
            <a:r>
              <a:rPr lang="en-US" dirty="0" smtClean="0"/>
              <a:t> set application in different fields</a:t>
            </a:r>
            <a:endParaRPr lang="en-IN" dirty="0"/>
          </a:p>
        </p:txBody>
      </p:sp>
      <p:sp>
        <p:nvSpPr>
          <p:cNvPr id="3" name="Content Placeholder 2"/>
          <p:cNvSpPr>
            <a:spLocks noGrp="1"/>
          </p:cNvSpPr>
          <p:nvPr>
            <p:ph sz="quarter" idx="1"/>
          </p:nvPr>
        </p:nvSpPr>
        <p:spPr/>
        <p:txBody>
          <a:bodyPr>
            <a:normAutofit fontScale="92500" lnSpcReduction="10000"/>
          </a:bodyPr>
          <a:lstStyle/>
          <a:p>
            <a:r>
              <a:rPr lang="en-IN" dirty="0" smtClean="0"/>
              <a:t>Psychology</a:t>
            </a:r>
          </a:p>
          <a:p>
            <a:r>
              <a:rPr lang="en-US" dirty="0" smtClean="0"/>
              <a:t>Sociology</a:t>
            </a:r>
          </a:p>
          <a:p>
            <a:r>
              <a:rPr lang="en-US" dirty="0" smtClean="0"/>
              <a:t>Civil engineering</a:t>
            </a:r>
          </a:p>
          <a:p>
            <a:r>
              <a:rPr lang="en-US" dirty="0" smtClean="0"/>
              <a:t>Information Technology</a:t>
            </a:r>
          </a:p>
          <a:p>
            <a:r>
              <a:rPr lang="en-US" dirty="0" smtClean="0"/>
              <a:t>Linguistics</a:t>
            </a:r>
          </a:p>
          <a:p>
            <a:r>
              <a:rPr lang="en-US" dirty="0" smtClean="0"/>
              <a:t>Probability &amp; Statistics</a:t>
            </a:r>
          </a:p>
          <a:p>
            <a:r>
              <a:rPr lang="en-US" dirty="0" smtClean="0"/>
              <a:t>Calculus</a:t>
            </a:r>
          </a:p>
          <a:p>
            <a:r>
              <a:rPr lang="en-US" dirty="0" smtClean="0"/>
              <a:t>Algebra</a:t>
            </a:r>
          </a:p>
          <a:p>
            <a:r>
              <a:rPr lang="en-US" dirty="0" smtClean="0"/>
              <a:t>Topology</a:t>
            </a:r>
          </a:p>
          <a:p>
            <a:r>
              <a:rPr lang="en-US" dirty="0" smtClean="0"/>
              <a:t>Graph theory</a:t>
            </a:r>
          </a:p>
          <a:p>
            <a:r>
              <a:rPr lang="en-US" dirty="0" smtClean="0"/>
              <a:t>Decision making</a:t>
            </a:r>
          </a:p>
          <a:p>
            <a:pPr lvl="1"/>
            <a:r>
              <a:rPr lang="en-US" dirty="0" smtClean="0"/>
              <a:t>&amp; many more</a:t>
            </a:r>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457200" y="1600200"/>
            <a:ext cx="8229600" cy="4873752"/>
          </a:xfrm>
        </p:spPr>
        <p:txBody>
          <a:bodyPr>
            <a:normAutofit fontScale="85000" lnSpcReduction="20000"/>
          </a:bodyPr>
          <a:lstStyle/>
          <a:p>
            <a:pPr>
              <a:buFont typeface="Wingdings" pitchFamily="2" charset="2"/>
              <a:buChar char="v"/>
            </a:pPr>
            <a:r>
              <a:rPr lang="en-US" dirty="0" smtClean="0"/>
              <a:t>L. A. </a:t>
            </a:r>
            <a:r>
              <a:rPr lang="en-US" dirty="0" err="1" smtClean="0"/>
              <a:t>Zadeh</a:t>
            </a:r>
            <a:r>
              <a:rPr lang="en-US" dirty="0" smtClean="0"/>
              <a:t>. Probability measures of fuzzy events, Journal of Mathematical Analysis and Applications, 23 (1968), 421–427.</a:t>
            </a:r>
          </a:p>
          <a:p>
            <a:pPr>
              <a:buFont typeface="Wingdings" pitchFamily="2" charset="2"/>
              <a:buChar char="v"/>
            </a:pPr>
            <a:r>
              <a:rPr lang="en-US" dirty="0" smtClean="0"/>
              <a:t>K. </a:t>
            </a:r>
            <a:r>
              <a:rPr lang="en-US" dirty="0" err="1" smtClean="0"/>
              <a:t>Atanassov</a:t>
            </a:r>
            <a:r>
              <a:rPr lang="en-US" dirty="0" smtClean="0"/>
              <a:t>. </a:t>
            </a:r>
            <a:r>
              <a:rPr lang="en-US" dirty="0" err="1" smtClean="0"/>
              <a:t>Intuitionistic</a:t>
            </a:r>
            <a:r>
              <a:rPr lang="en-US" dirty="0" smtClean="0"/>
              <a:t> fuzzy sets, Fuzzy Sets and Systems, 20(1986), 87–96.</a:t>
            </a:r>
          </a:p>
          <a:p>
            <a:pPr>
              <a:buFont typeface="Wingdings" pitchFamily="2" charset="2"/>
              <a:buChar char="v"/>
            </a:pPr>
            <a:r>
              <a:rPr lang="en-US" dirty="0" smtClean="0"/>
              <a:t>F. </a:t>
            </a:r>
            <a:r>
              <a:rPr lang="en-US" dirty="0" err="1" smtClean="0"/>
              <a:t>Smarandache</a:t>
            </a:r>
            <a:r>
              <a:rPr lang="en-US" dirty="0" smtClean="0"/>
              <a:t>. </a:t>
            </a:r>
            <a:r>
              <a:rPr lang="en-US" dirty="0" err="1" smtClean="0"/>
              <a:t>Neutrosophic</a:t>
            </a:r>
            <a:r>
              <a:rPr lang="en-US" dirty="0" smtClean="0"/>
              <a:t> set, a generalization of the </a:t>
            </a:r>
            <a:r>
              <a:rPr lang="en-US" dirty="0" err="1" smtClean="0"/>
              <a:t>intuituionistics</a:t>
            </a:r>
            <a:r>
              <a:rPr lang="en-US" dirty="0" smtClean="0"/>
              <a:t> fuzzy sets, Int. J. Pure. Appl. Math., 24 (2005), 287–297.</a:t>
            </a:r>
          </a:p>
          <a:p>
            <a:pPr>
              <a:buFont typeface="Wingdings" pitchFamily="2" charset="2"/>
              <a:buChar char="v"/>
            </a:pPr>
            <a:r>
              <a:rPr lang="en-US" dirty="0" smtClean="0"/>
              <a:t>F. </a:t>
            </a:r>
            <a:r>
              <a:rPr lang="en-US" dirty="0" err="1" smtClean="0"/>
              <a:t>Smarandache</a:t>
            </a:r>
            <a:r>
              <a:rPr lang="en-US" dirty="0" smtClean="0"/>
              <a:t> and S. </a:t>
            </a:r>
            <a:r>
              <a:rPr lang="en-US" dirty="0" err="1" smtClean="0"/>
              <a:t>Pramanik</a:t>
            </a:r>
            <a:r>
              <a:rPr lang="en-US" dirty="0" smtClean="0"/>
              <a:t>. New trends in </a:t>
            </a:r>
            <a:r>
              <a:rPr lang="en-US" dirty="0" err="1" smtClean="0"/>
              <a:t>neutrosophic</a:t>
            </a:r>
            <a:r>
              <a:rPr lang="en-US" dirty="0" smtClean="0"/>
              <a:t> theory and applications, Brussels, Belgium, EU: Pons Editions</a:t>
            </a:r>
          </a:p>
          <a:p>
            <a:pPr>
              <a:buNone/>
            </a:pPr>
            <a:r>
              <a:rPr lang="en-US" dirty="0" smtClean="0"/>
              <a:t>	(2016)</a:t>
            </a:r>
          </a:p>
          <a:p>
            <a:pPr>
              <a:buFont typeface="Wingdings" pitchFamily="2" charset="2"/>
              <a:buChar char="v"/>
            </a:pPr>
            <a:r>
              <a:rPr lang="en-US" dirty="0" smtClean="0"/>
              <a:t>A. A. </a:t>
            </a:r>
            <a:r>
              <a:rPr lang="en-US" dirty="0" err="1" smtClean="0"/>
              <a:t>Salama</a:t>
            </a:r>
            <a:r>
              <a:rPr lang="en-US" dirty="0" smtClean="0"/>
              <a:t> and S. A. </a:t>
            </a:r>
            <a:r>
              <a:rPr lang="en-US" dirty="0" err="1" smtClean="0"/>
              <a:t>Alblowi</a:t>
            </a:r>
            <a:r>
              <a:rPr lang="en-US" dirty="0" smtClean="0"/>
              <a:t>. </a:t>
            </a:r>
            <a:r>
              <a:rPr lang="en-US" dirty="0" err="1" smtClean="0"/>
              <a:t>Neutrosophic</a:t>
            </a:r>
            <a:r>
              <a:rPr lang="en-US" dirty="0" smtClean="0"/>
              <a:t> Set and </a:t>
            </a:r>
            <a:r>
              <a:rPr lang="en-US" dirty="0" err="1" smtClean="0"/>
              <a:t>Neutrosophic</a:t>
            </a:r>
            <a:r>
              <a:rPr lang="en-US" dirty="0" smtClean="0"/>
              <a:t> Topological Spaces, IOSR Journal of Mathematics, 3(4)(2012), 31–35.</a:t>
            </a:r>
          </a:p>
          <a:p>
            <a:pPr>
              <a:buFont typeface="Wingdings" pitchFamily="2" charset="2"/>
              <a:buChar char="v"/>
            </a:pPr>
            <a:r>
              <a:rPr lang="en-US" dirty="0" smtClean="0"/>
              <a:t>A. A. </a:t>
            </a:r>
            <a:r>
              <a:rPr lang="en-US" dirty="0" err="1" smtClean="0"/>
              <a:t>Salama</a:t>
            </a:r>
            <a:r>
              <a:rPr lang="en-US" dirty="0" smtClean="0"/>
              <a:t>, F. </a:t>
            </a:r>
            <a:r>
              <a:rPr lang="en-US" dirty="0" err="1" smtClean="0"/>
              <a:t>Smarandache</a:t>
            </a:r>
            <a:r>
              <a:rPr lang="en-US" dirty="0" smtClean="0"/>
              <a:t> and </a:t>
            </a:r>
            <a:r>
              <a:rPr lang="en-US" dirty="0" err="1" smtClean="0"/>
              <a:t>Valeri</a:t>
            </a:r>
            <a:r>
              <a:rPr lang="en-US" dirty="0" smtClean="0"/>
              <a:t> </a:t>
            </a:r>
            <a:r>
              <a:rPr lang="en-US" dirty="0" err="1" smtClean="0"/>
              <a:t>Kroumov</a:t>
            </a:r>
            <a:r>
              <a:rPr lang="en-US" dirty="0" smtClean="0"/>
              <a:t>. </a:t>
            </a:r>
            <a:r>
              <a:rPr lang="en-US" dirty="0" err="1" smtClean="0"/>
              <a:t>Neutrosophic</a:t>
            </a:r>
            <a:r>
              <a:rPr lang="en-US" dirty="0" smtClean="0"/>
              <a:t> Crisp Sets and </a:t>
            </a:r>
            <a:r>
              <a:rPr lang="en-US" dirty="0" err="1" smtClean="0"/>
              <a:t>Neutrosophic</a:t>
            </a:r>
            <a:r>
              <a:rPr lang="en-US" dirty="0" smtClean="0"/>
              <a:t> Crisp Topological Spaces, </a:t>
            </a:r>
            <a:r>
              <a:rPr lang="en-US" dirty="0" err="1" smtClean="0"/>
              <a:t>Neutrosophic</a:t>
            </a:r>
            <a:r>
              <a:rPr lang="en-US" dirty="0" smtClean="0"/>
              <a:t> Sets and Systems, 2 (2014), 25–30.</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 </a:t>
            </a:r>
            <a:endParaRPr lang="en-US" dirty="0"/>
          </a:p>
        </p:txBody>
      </p:sp>
      <p:pic>
        <p:nvPicPr>
          <p:cNvPr id="65539" name="Picture 3"/>
          <p:cNvPicPr>
            <a:picLocks noGrp="1" noChangeAspect="1" noChangeArrowheads="1"/>
          </p:cNvPicPr>
          <p:nvPr>
            <p:ph sz="quarter" idx="1"/>
          </p:nvPr>
        </p:nvPicPr>
        <p:blipFill>
          <a:blip r:embed="rId2"/>
          <a:srcRect/>
          <a:stretch>
            <a:fillRect/>
          </a:stretch>
        </p:blipFill>
        <p:spPr bwMode="auto">
          <a:xfrm>
            <a:off x="762000" y="1600200"/>
            <a:ext cx="7162800" cy="464117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6562" name="Picture 2"/>
          <p:cNvPicPr>
            <a:picLocks noChangeAspect="1" noChangeArrowheads="1"/>
          </p:cNvPicPr>
          <p:nvPr/>
        </p:nvPicPr>
        <p:blipFill>
          <a:blip r:embed="rId2"/>
          <a:srcRect/>
          <a:stretch>
            <a:fillRect/>
          </a:stretch>
        </p:blipFill>
        <p:spPr bwMode="auto">
          <a:xfrm>
            <a:off x="0" y="0"/>
            <a:ext cx="9155785" cy="6858000"/>
          </a:xfrm>
          <a:prstGeom prst="rect">
            <a:avLst/>
          </a:prstGeom>
          <a:noFill/>
          <a:ln w="9525">
            <a:noFill/>
            <a:miter lim="800000"/>
            <a:headEnd/>
            <a:tailEnd/>
          </a:ln>
          <a:effectLst/>
        </p:spPr>
      </p:pic>
      <p:pic>
        <p:nvPicPr>
          <p:cNvPr id="66563" name="Picture 3"/>
          <p:cNvPicPr>
            <a:picLocks noChangeAspect="1" noChangeArrowheads="1"/>
          </p:cNvPicPr>
          <p:nvPr/>
        </p:nvPicPr>
        <p:blipFill>
          <a:blip r:embed="rId3"/>
          <a:srcRect/>
          <a:stretch>
            <a:fillRect/>
          </a:stretch>
        </p:blipFill>
        <p:spPr bwMode="auto">
          <a:xfrm>
            <a:off x="4773" y="0"/>
            <a:ext cx="9139227" cy="686158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870700" cy="1600200"/>
          </a:xfrm>
        </p:spPr>
        <p:txBody>
          <a:bodyPr/>
          <a:lstStyle/>
          <a:p>
            <a:r>
              <a:rPr lang="en-US" dirty="0" smtClean="0"/>
              <a:t>Fuzzy sets</a:t>
            </a:r>
            <a:endParaRPr lang="en-US" dirty="0"/>
          </a:p>
        </p:txBody>
      </p:sp>
      <p:sp>
        <p:nvSpPr>
          <p:cNvPr id="3" name="Content Placeholder 2"/>
          <p:cNvSpPr>
            <a:spLocks noGrp="1"/>
          </p:cNvSpPr>
          <p:nvPr>
            <p:ph sz="quarter" idx="1"/>
          </p:nvPr>
        </p:nvSpPr>
        <p:spPr>
          <a:xfrm>
            <a:off x="381000" y="1447800"/>
            <a:ext cx="8763000" cy="4953000"/>
          </a:xfrm>
        </p:spPr>
        <p:txBody>
          <a:bodyPr>
            <a:normAutofit/>
          </a:bodyPr>
          <a:lstStyle/>
          <a:p>
            <a:r>
              <a:rPr lang="en-IN" dirty="0" smtClean="0">
                <a:solidFill>
                  <a:schemeClr val="tx1"/>
                </a:solidFill>
                <a:latin typeface="+mn-lt"/>
                <a:ea typeface="+mn-ea"/>
                <a:cs typeface="+mn-cs"/>
              </a:rPr>
              <a:t>Fuzzy </a:t>
            </a:r>
            <a:r>
              <a:rPr lang="en-IN" dirty="0">
                <a:solidFill>
                  <a:schemeClr val="tx1"/>
                </a:solidFill>
                <a:latin typeface="+mn-lt"/>
                <a:ea typeface="+mn-ea"/>
                <a:cs typeface="+mn-cs"/>
              </a:rPr>
              <a:t>set helps to describe the imprecise </a:t>
            </a:r>
            <a:r>
              <a:rPr lang="en-IN" dirty="0" smtClean="0">
                <a:solidFill>
                  <a:schemeClr val="tx1"/>
                </a:solidFill>
                <a:latin typeface="+mn-lt"/>
                <a:ea typeface="+mn-ea"/>
                <a:cs typeface="+mn-cs"/>
              </a:rPr>
              <a:t>data. (</a:t>
            </a:r>
            <a:r>
              <a:rPr lang="en-IN" dirty="0" err="1" smtClean="0">
                <a:solidFill>
                  <a:schemeClr val="tx1"/>
                </a:solidFill>
                <a:latin typeface="+mn-lt"/>
                <a:ea typeface="+mn-ea"/>
                <a:cs typeface="+mn-cs"/>
              </a:rPr>
              <a:t>i.e</a:t>
            </a:r>
            <a:r>
              <a:rPr lang="en-IN" dirty="0" smtClean="0"/>
              <a:t>) uncertain data's</a:t>
            </a:r>
            <a:endParaRPr lang="en-IN" dirty="0" smtClean="0">
              <a:solidFill>
                <a:schemeClr val="tx1"/>
              </a:solidFill>
              <a:latin typeface="+mn-lt"/>
              <a:ea typeface="+mn-ea"/>
              <a:cs typeface="+mn-cs"/>
            </a:endParaRPr>
          </a:p>
          <a:p>
            <a:r>
              <a:rPr lang="en-IN" dirty="0" smtClean="0">
                <a:solidFill>
                  <a:schemeClr val="tx1"/>
                </a:solidFill>
                <a:latin typeface="+mn-lt"/>
                <a:ea typeface="+mn-ea"/>
                <a:cs typeface="+mn-cs"/>
              </a:rPr>
              <a:t>One </a:t>
            </a:r>
            <a:r>
              <a:rPr lang="en-IN" dirty="0">
                <a:solidFill>
                  <a:schemeClr val="tx1"/>
                </a:solidFill>
                <a:latin typeface="+mn-lt"/>
                <a:ea typeface="+mn-ea"/>
                <a:cs typeface="+mn-cs"/>
              </a:rPr>
              <a:t>may say fuzzy set theory and probability theory are same</a:t>
            </a:r>
            <a:r>
              <a:rPr lang="en-IN" dirty="0" smtClean="0">
                <a:solidFill>
                  <a:schemeClr val="tx1"/>
                </a:solidFill>
                <a:latin typeface="+mn-lt"/>
                <a:ea typeface="+mn-ea"/>
                <a:cs typeface="+mn-cs"/>
              </a:rPr>
              <a:t>.</a:t>
            </a:r>
          </a:p>
          <a:p>
            <a:r>
              <a:rPr lang="en-IN" dirty="0" smtClean="0">
                <a:solidFill>
                  <a:schemeClr val="tx1"/>
                </a:solidFill>
                <a:latin typeface="+mn-lt"/>
                <a:ea typeface="+mn-ea"/>
                <a:cs typeface="+mn-cs"/>
              </a:rPr>
              <a:t>But </a:t>
            </a:r>
            <a:r>
              <a:rPr lang="en-IN" dirty="0">
                <a:solidFill>
                  <a:schemeClr val="tx1"/>
                </a:solidFill>
                <a:latin typeface="+mn-lt"/>
                <a:ea typeface="+mn-ea"/>
                <a:cs typeface="+mn-cs"/>
              </a:rPr>
              <a:t>exactly not. In probability theory we exactly knew the total occurrence and possible event. </a:t>
            </a:r>
            <a:r>
              <a:rPr lang="en-IN" dirty="0" smtClean="0">
                <a:solidFill>
                  <a:schemeClr val="tx1"/>
                </a:solidFill>
                <a:latin typeface="+mn-lt"/>
                <a:ea typeface="+mn-ea"/>
                <a:cs typeface="+mn-cs"/>
              </a:rPr>
              <a:t>(i.e</a:t>
            </a:r>
            <a:r>
              <a:rPr lang="en-IN" dirty="0" smtClean="0"/>
              <a:t>. set</a:t>
            </a:r>
            <a:endParaRPr lang="en-US" dirty="0">
              <a:solidFill>
                <a:schemeClr val="tx1"/>
              </a:solidFill>
              <a:latin typeface="+mn-lt"/>
              <a:ea typeface="+mn-ea"/>
              <a:cs typeface="+mn-cs"/>
            </a:endParaRPr>
          </a:p>
          <a:p>
            <a:pPr>
              <a:buNone/>
            </a:pPr>
            <a:r>
              <a:rPr lang="en-US" dirty="0" smtClean="0"/>
              <a:t>    of all well defined objects)</a:t>
            </a:r>
          </a:p>
          <a:p>
            <a:pPr>
              <a:buNone/>
            </a:pPr>
            <a:r>
              <a:rPr lang="en-US" dirty="0" smtClean="0"/>
              <a:t>In general, </a:t>
            </a:r>
          </a:p>
          <a:p>
            <a:pPr>
              <a:buNone/>
            </a:pPr>
            <a:r>
              <a:rPr lang="en-US" dirty="0" smtClean="0"/>
              <a:t>probability theory deals with a collection of well-defined events and predicts the chance of occurrence of each event.</a:t>
            </a:r>
          </a:p>
          <a:p>
            <a:pPr>
              <a:buNone/>
            </a:pPr>
            <a:r>
              <a:rPr lang="en-US" dirty="0" smtClean="0"/>
              <a:t>fuzzy set theory deals with a collection of vague events and describes the degree of belongingness for each event.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tx1"/>
                </a:solidFill>
                <a:latin typeface="+mj-lt"/>
                <a:ea typeface="+mj-ea"/>
                <a:cs typeface="+mj-cs"/>
              </a:rPr>
              <a:t>Definition: Fuzzy </a:t>
            </a:r>
            <a:r>
              <a:rPr lang="en-IN" b="1" dirty="0" smtClean="0">
                <a:solidFill>
                  <a:schemeClr val="tx1"/>
                </a:solidFill>
                <a:latin typeface="+mj-lt"/>
                <a:ea typeface="+mj-ea"/>
                <a:cs typeface="+mj-cs"/>
              </a:rPr>
              <a:t>set</a:t>
            </a:r>
            <a:endParaRPr lang="en-US" dirty="0"/>
          </a:p>
        </p:txBody>
      </p:sp>
      <p:sp>
        <p:nvSpPr>
          <p:cNvPr id="3" name="Content Placeholder 2"/>
          <p:cNvSpPr>
            <a:spLocks noGrp="1"/>
          </p:cNvSpPr>
          <p:nvPr>
            <p:ph sz="quarter" idx="1"/>
          </p:nvPr>
        </p:nvSpPr>
        <p:spPr>
          <a:xfrm>
            <a:off x="457200" y="1828800"/>
            <a:ext cx="8229600" cy="3657600"/>
          </a:xfrm>
        </p:spPr>
        <p:txBody>
          <a:bodyPr/>
          <a:lstStyle/>
          <a:p>
            <a:r>
              <a:rPr lang="en-US" dirty="0">
                <a:solidFill>
                  <a:schemeClr val="tx1"/>
                </a:solidFill>
                <a:latin typeface="+mn-lt"/>
                <a:ea typeface="+mn-ea"/>
                <a:cs typeface="+mn-cs"/>
              </a:rPr>
              <a:t>Let X be a non-empty set. A fuzzy set A in X is characterized by its membership </a:t>
            </a:r>
            <a:r>
              <a:rPr lang="en-US" dirty="0" smtClean="0">
                <a:solidFill>
                  <a:schemeClr val="tx1"/>
                </a:solidFill>
                <a:latin typeface="+mn-lt"/>
                <a:ea typeface="+mn-ea"/>
                <a:cs typeface="+mn-cs"/>
              </a:rPr>
              <a:t>function </a:t>
            </a:r>
            <a:r>
              <a:rPr lang="en-US" dirty="0" smtClean="0">
                <a:solidFill>
                  <a:schemeClr val="tx1"/>
                </a:solidFill>
                <a:latin typeface="+mn-lt"/>
                <a:ea typeface="+mn-ea"/>
                <a:cs typeface="+mn-cs"/>
                <a:sym typeface="Symbol"/>
              </a:rPr>
              <a:t></a:t>
            </a:r>
            <a:r>
              <a:rPr lang="en-US" baseline="-25000" dirty="0" smtClean="0">
                <a:solidFill>
                  <a:schemeClr val="tx1"/>
                </a:solidFill>
                <a:latin typeface="+mn-lt"/>
                <a:ea typeface="+mn-ea"/>
                <a:cs typeface="+mn-cs"/>
                <a:sym typeface="Symbol"/>
              </a:rPr>
              <a:t>A</a:t>
            </a:r>
            <a:r>
              <a:rPr lang="en-US" baseline="30000" dirty="0" smtClean="0">
                <a:solidFill>
                  <a:schemeClr val="tx1"/>
                </a:solidFill>
                <a:latin typeface="+mn-lt"/>
                <a:ea typeface="+mn-ea"/>
                <a:cs typeface="+mn-cs"/>
                <a:sym typeface="Symbol"/>
              </a:rPr>
              <a:t> </a:t>
            </a:r>
            <a:r>
              <a:rPr lang="en-US" dirty="0" smtClean="0">
                <a:solidFill>
                  <a:schemeClr val="tx1"/>
                </a:solidFill>
                <a:latin typeface="+mn-lt"/>
                <a:ea typeface="+mn-ea"/>
                <a:cs typeface="+mn-cs"/>
              </a:rPr>
              <a:t> :X</a:t>
            </a:r>
            <a:r>
              <a:rPr lang="en-US" dirty="0" smtClean="0">
                <a:solidFill>
                  <a:schemeClr val="tx1"/>
                </a:solidFill>
                <a:latin typeface="+mn-lt"/>
                <a:ea typeface="+mn-ea"/>
                <a:cs typeface="+mn-cs"/>
                <a:sym typeface="Symbol"/>
              </a:rPr>
              <a:t>[0,1]</a:t>
            </a:r>
            <a:r>
              <a:rPr lang="en-US" dirty="0" smtClean="0">
                <a:solidFill>
                  <a:schemeClr val="tx1"/>
                </a:solidFill>
                <a:latin typeface="+mn-lt"/>
                <a:ea typeface="+mn-ea"/>
                <a:cs typeface="+mn-cs"/>
              </a:rPr>
              <a:t> </a:t>
            </a:r>
            <a:r>
              <a:rPr lang="en-US" dirty="0">
                <a:solidFill>
                  <a:schemeClr val="tx1"/>
                </a:solidFill>
                <a:latin typeface="+mn-lt"/>
                <a:ea typeface="+mn-ea"/>
                <a:cs typeface="+mn-cs"/>
              </a:rPr>
              <a:t>is interpreted as the degree of membership of element </a:t>
            </a:r>
            <a:r>
              <a:rPr lang="en-US" dirty="0" smtClean="0">
                <a:solidFill>
                  <a:schemeClr val="tx1"/>
                </a:solidFill>
                <a:latin typeface="+mn-lt"/>
                <a:ea typeface="+mn-ea"/>
                <a:cs typeface="+mn-cs"/>
                <a:sym typeface="Symbol"/>
              </a:rPr>
              <a:t></a:t>
            </a:r>
            <a:r>
              <a:rPr lang="en-US" baseline="-25000" dirty="0" smtClean="0">
                <a:solidFill>
                  <a:schemeClr val="tx1"/>
                </a:solidFill>
                <a:latin typeface="+mn-lt"/>
                <a:ea typeface="+mn-ea"/>
                <a:cs typeface="+mn-cs"/>
                <a:sym typeface="Symbol"/>
              </a:rPr>
              <a:t>A</a:t>
            </a:r>
            <a:r>
              <a:rPr lang="en-US" dirty="0" smtClean="0">
                <a:solidFill>
                  <a:schemeClr val="tx1"/>
                </a:solidFill>
                <a:latin typeface="+mn-lt"/>
                <a:ea typeface="+mn-ea"/>
                <a:cs typeface="+mn-cs"/>
              </a:rPr>
              <a:t>(x) </a:t>
            </a:r>
            <a:r>
              <a:rPr lang="en-US" dirty="0">
                <a:solidFill>
                  <a:schemeClr val="tx1"/>
                </a:solidFill>
                <a:latin typeface="+mn-lt"/>
                <a:ea typeface="+mn-ea"/>
                <a:cs typeface="+mn-cs"/>
              </a:rPr>
              <a:t>in fuzzy set A, for each x ∈ X. It is clear that A is completely determined by the set of </a:t>
            </a:r>
            <a:r>
              <a:rPr lang="en-US" dirty="0" err="1">
                <a:solidFill>
                  <a:schemeClr val="tx1"/>
                </a:solidFill>
                <a:latin typeface="+mn-lt"/>
                <a:ea typeface="+mn-ea"/>
                <a:cs typeface="+mn-cs"/>
              </a:rPr>
              <a:t>tuples</a:t>
            </a:r>
            <a:r>
              <a:rPr lang="en-US" dirty="0">
                <a:solidFill>
                  <a:schemeClr val="tx1"/>
                </a:solidFill>
                <a:latin typeface="+mn-lt"/>
                <a:ea typeface="+mn-ea"/>
                <a:cs typeface="+mn-cs"/>
              </a:rPr>
              <a:t> </a:t>
            </a:r>
            <a:endParaRPr lang="en-US" dirty="0" smtClean="0">
              <a:solidFill>
                <a:schemeClr val="tx1"/>
              </a:solidFill>
              <a:latin typeface="+mn-lt"/>
              <a:ea typeface="+mn-ea"/>
              <a:cs typeface="+mn-cs"/>
            </a:endParaRPr>
          </a:p>
          <a:p>
            <a:pPr>
              <a:buNone/>
            </a:pPr>
            <a:endParaRPr lang="en-US" dirty="0" smtClean="0"/>
          </a:p>
          <a:p>
            <a:r>
              <a:rPr lang="en-US" dirty="0" smtClean="0"/>
              <a:t>                </a:t>
            </a:r>
            <a:r>
              <a:rPr lang="en-US" dirty="0" smtClean="0">
                <a:solidFill>
                  <a:schemeClr val="tx1"/>
                </a:solidFill>
                <a:latin typeface="+mn-lt"/>
                <a:ea typeface="+mn-ea"/>
                <a:cs typeface="+mn-cs"/>
              </a:rPr>
              <a:t>A </a:t>
            </a:r>
            <a:r>
              <a:rPr lang="en-US" dirty="0">
                <a:solidFill>
                  <a:schemeClr val="tx1"/>
                </a:solidFill>
                <a:latin typeface="+mn-lt"/>
                <a:ea typeface="+mn-ea"/>
                <a:cs typeface="+mn-cs"/>
              </a:rPr>
              <a:t>= </a:t>
            </a:r>
            <a:r>
              <a:rPr lang="en-US" dirty="0" smtClean="0">
                <a:solidFill>
                  <a:schemeClr val="tx1"/>
                </a:solidFill>
                <a:latin typeface="+mn-lt"/>
                <a:ea typeface="+mn-ea"/>
                <a:cs typeface="+mn-cs"/>
              </a:rPr>
              <a:t>{(x,</a:t>
            </a:r>
            <a:r>
              <a:rPr lang="en-US" dirty="0" smtClean="0">
                <a:solidFill>
                  <a:schemeClr val="tx1"/>
                </a:solidFill>
                <a:latin typeface="+mn-lt"/>
                <a:ea typeface="+mn-ea"/>
                <a:cs typeface="+mn-cs"/>
                <a:sym typeface="Symbol"/>
              </a:rPr>
              <a:t> </a:t>
            </a:r>
            <a:r>
              <a:rPr lang="en-US" baseline="-25000" dirty="0" smtClean="0">
                <a:solidFill>
                  <a:schemeClr val="tx1"/>
                </a:solidFill>
                <a:latin typeface="+mn-lt"/>
                <a:ea typeface="+mn-ea"/>
                <a:cs typeface="+mn-cs"/>
                <a:sym typeface="Symbol"/>
              </a:rPr>
              <a:t>A</a:t>
            </a:r>
            <a:r>
              <a:rPr lang="en-US" dirty="0" smtClean="0">
                <a:solidFill>
                  <a:schemeClr val="tx1"/>
                </a:solidFill>
                <a:latin typeface="+mn-lt"/>
                <a:ea typeface="+mn-ea"/>
                <a:cs typeface="+mn-cs"/>
              </a:rPr>
              <a:t> </a:t>
            </a:r>
            <a:r>
              <a:rPr lang="en-US" dirty="0">
                <a:solidFill>
                  <a:schemeClr val="tx1"/>
                </a:solidFill>
                <a:latin typeface="+mn-lt"/>
                <a:ea typeface="+mn-ea"/>
                <a:cs typeface="+mn-cs"/>
              </a:rPr>
              <a:t>) : x ∈ X}.</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err="1" smtClean="0"/>
              <a:t>fs</a:t>
            </a:r>
            <a:endParaRPr lang="en-US" dirty="0"/>
          </a:p>
        </p:txBody>
      </p:sp>
      <p:sp>
        <p:nvSpPr>
          <p:cNvPr id="3" name="Content Placeholder 2"/>
          <p:cNvSpPr>
            <a:spLocks noGrp="1"/>
          </p:cNvSpPr>
          <p:nvPr>
            <p:ph sz="quarter" idx="1"/>
          </p:nvPr>
        </p:nvSpPr>
        <p:spPr>
          <a:xfrm>
            <a:off x="457200" y="1600200"/>
            <a:ext cx="8229600" cy="4873752"/>
          </a:xfrm>
        </p:spPr>
        <p:txBody>
          <a:bodyPr>
            <a:normAutofit/>
          </a:bodyPr>
          <a:lstStyle/>
          <a:p>
            <a:r>
              <a:rPr lang="en-US" b="1" dirty="0" smtClean="0"/>
              <a:t>Air Conditioning.</a:t>
            </a:r>
          </a:p>
          <a:p>
            <a:pPr marL="548640" lvl="2">
              <a:spcBef>
                <a:spcPts val="600"/>
              </a:spcBef>
              <a:buSzPct val="70000"/>
            </a:pPr>
            <a:r>
              <a:rPr lang="en-US" sz="2100" dirty="0" smtClean="0"/>
              <a:t>In today’s HVAC systems, fuzzy logic doesn’t rely on the two “extremes”. It manages the temperature to remain steady. By sensing slight fluctuations and making adjustments, the air conditioning system is more energy-efficient. </a:t>
            </a:r>
          </a:p>
          <a:p>
            <a:r>
              <a:rPr lang="en-US" b="1" dirty="0" smtClean="0"/>
              <a:t>Washing Machines.</a:t>
            </a:r>
          </a:p>
          <a:p>
            <a:pPr marL="548640" lvl="2">
              <a:spcBef>
                <a:spcPts val="600"/>
              </a:spcBef>
              <a:buSzPct val="70000"/>
            </a:pPr>
            <a:r>
              <a:rPr lang="en-US" sz="2100" dirty="0" smtClean="0"/>
              <a:t>sense how heavy a load is and determine the correct amount of water and detergent, speed of agitation, and length of the wash cycles. </a:t>
            </a:r>
          </a:p>
          <a:p>
            <a:pPr lvl="1"/>
            <a:endParaRPr lang="en-US" b="1" dirty="0" smtClean="0"/>
          </a:p>
          <a:p>
            <a:r>
              <a:rPr lang="en-US" b="1" dirty="0" smtClean="0"/>
              <a:t>TVs, Cooking and very many places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Intuitionistic</a:t>
            </a:r>
            <a:r>
              <a:rPr lang="en-US" dirty="0" smtClean="0"/>
              <a:t> Fuzzy Set</a:t>
            </a:r>
            <a:endParaRPr lang="en-US" dirty="0"/>
          </a:p>
        </p:txBody>
      </p:sp>
      <p:sp>
        <p:nvSpPr>
          <p:cNvPr id="3" name="Content Placeholder 2"/>
          <p:cNvSpPr>
            <a:spLocks noGrp="1"/>
          </p:cNvSpPr>
          <p:nvPr>
            <p:ph sz="quarter" idx="1"/>
          </p:nvPr>
        </p:nvSpPr>
        <p:spPr>
          <a:xfrm>
            <a:off x="457200" y="1600200"/>
            <a:ext cx="8077200" cy="5257800"/>
          </a:xfrm>
        </p:spPr>
        <p:txBody>
          <a:bodyPr>
            <a:normAutofit lnSpcReduction="10000"/>
          </a:bodyPr>
          <a:lstStyle/>
          <a:p>
            <a:r>
              <a:rPr lang="en-IN" dirty="0" err="1" smtClean="0">
                <a:latin typeface="Times New Roman" panose="02020603050405020304" pitchFamily="18" charset="0"/>
                <a:cs typeface="Times New Roman" panose="02020603050405020304" pitchFamily="18" charset="0"/>
              </a:rPr>
              <a:t>Intuitionistic</a:t>
            </a:r>
            <a:r>
              <a:rPr lang="en-IN" dirty="0" smtClean="0">
                <a:latin typeface="Times New Roman" panose="02020603050405020304" pitchFamily="18" charset="0"/>
                <a:cs typeface="Times New Roman" panose="02020603050405020304" pitchFamily="18" charset="0"/>
              </a:rPr>
              <a:t> fuzzy set theory developed by K. </a:t>
            </a:r>
            <a:r>
              <a:rPr lang="en-IN" dirty="0" err="1" smtClean="0">
                <a:latin typeface="Times New Roman" panose="02020603050405020304" pitchFamily="18" charset="0"/>
                <a:cs typeface="Times New Roman" panose="02020603050405020304" pitchFamily="18" charset="0"/>
              </a:rPr>
              <a:t>Attanassov</a:t>
            </a:r>
            <a:r>
              <a:rPr lang="en-IN" dirty="0" smtClean="0">
                <a:latin typeface="Times New Roman" panose="02020603050405020304" pitchFamily="18" charset="0"/>
                <a:cs typeface="Times New Roman" panose="02020603050405020304" pitchFamily="18" charset="0"/>
              </a:rPr>
              <a:t>, in 1975. </a:t>
            </a:r>
          </a:p>
          <a:p>
            <a:r>
              <a:rPr lang="en-IN" dirty="0" smtClean="0">
                <a:latin typeface="Times New Roman" panose="02020603050405020304" pitchFamily="18" charset="0"/>
                <a:cs typeface="Times New Roman" panose="02020603050405020304" pitchFamily="18" charset="0"/>
              </a:rPr>
              <a:t>The imprecise data has non-membership value. K. </a:t>
            </a:r>
            <a:r>
              <a:rPr lang="en-IN" dirty="0" err="1" smtClean="0">
                <a:latin typeface="Times New Roman" panose="02020603050405020304" pitchFamily="18" charset="0"/>
                <a:cs typeface="Times New Roman" panose="02020603050405020304" pitchFamily="18" charset="0"/>
              </a:rPr>
              <a:t>Attanassov</a:t>
            </a:r>
            <a:r>
              <a:rPr lang="en-IN" dirty="0" smtClean="0">
                <a:latin typeface="Times New Roman" panose="02020603050405020304" pitchFamily="18" charset="0"/>
                <a:cs typeface="Times New Roman" panose="02020603050405020304" pitchFamily="18" charset="0"/>
              </a:rPr>
              <a:t> generalise the fuzzy set as order doublets.  </a:t>
            </a:r>
          </a:p>
          <a:p>
            <a:r>
              <a:rPr lang="en-IN" dirty="0" smtClean="0">
                <a:latin typeface="Times New Roman" panose="02020603050405020304" pitchFamily="18" charset="0"/>
                <a:cs typeface="Times New Roman" panose="02020603050405020304" pitchFamily="18" charset="0"/>
              </a:rPr>
              <a:t>Each </a:t>
            </a:r>
            <a:r>
              <a:rPr lang="en-IN" dirty="0" err="1" smtClean="0">
                <a:latin typeface="Times New Roman" panose="02020603050405020304" pitchFamily="18" charset="0"/>
                <a:cs typeface="Times New Roman" panose="02020603050405020304" pitchFamily="18" charset="0"/>
              </a:rPr>
              <a:t>Intuitionistic</a:t>
            </a:r>
            <a:r>
              <a:rPr lang="en-IN" dirty="0" smtClean="0">
                <a:latin typeface="Times New Roman" panose="02020603050405020304" pitchFamily="18" charset="0"/>
                <a:cs typeface="Times New Roman" panose="02020603050405020304" pitchFamily="18" charset="0"/>
              </a:rPr>
              <a:t> set have both membership and non-membership. </a:t>
            </a:r>
          </a:p>
          <a:p>
            <a:r>
              <a:rPr lang="en-US" dirty="0" err="1" smtClean="0"/>
              <a:t>Intuitionistic</a:t>
            </a:r>
            <a:r>
              <a:rPr lang="en-US" dirty="0" smtClean="0"/>
              <a:t> fuzzy sets generalize fuzzy sets, since the indicator functions of fuzzy sets are special cases of the membership and non-membership functions </a:t>
            </a:r>
            <a:r>
              <a:rPr lang="en-US" dirty="0" smtClean="0">
                <a:sym typeface="Symbol"/>
              </a:rPr>
              <a:t></a:t>
            </a:r>
            <a:r>
              <a:rPr lang="en-US" dirty="0" smtClean="0"/>
              <a:t> and </a:t>
            </a:r>
            <a:r>
              <a:rPr lang="en-US" dirty="0" smtClean="0">
                <a:sym typeface="Symbol"/>
              </a:rPr>
              <a:t>(or)</a:t>
            </a:r>
            <a:r>
              <a:rPr lang="en-US" dirty="0" smtClean="0"/>
              <a:t>  of </a:t>
            </a:r>
            <a:r>
              <a:rPr lang="en-US" dirty="0" err="1" smtClean="0"/>
              <a:t>intuitionistic</a:t>
            </a:r>
            <a:r>
              <a:rPr lang="en-US" dirty="0" smtClean="0"/>
              <a:t> fuzzy sets, in the case when the strict equality exists:</a:t>
            </a:r>
            <a:r>
              <a:rPr lang="en-US" dirty="0" smtClean="0">
                <a:sym typeface="Symbol"/>
              </a:rPr>
              <a:t>=1-</a:t>
            </a:r>
            <a:r>
              <a:rPr lang="en-US" dirty="0" smtClean="0"/>
              <a:t> </a:t>
            </a:r>
            <a:r>
              <a:rPr lang="en-US" dirty="0" smtClean="0">
                <a:sym typeface="Symbol"/>
              </a:rPr>
              <a:t></a:t>
            </a:r>
            <a:r>
              <a:rPr lang="en-US" dirty="0" smtClean="0"/>
              <a:t>, i.e. the non-membership function fully complements the membership function to 1, not leaving room for any uncertainty.</a:t>
            </a:r>
            <a:endParaRPr lang="en-IN"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Definition: </a:t>
            </a:r>
            <a:r>
              <a:rPr lang="en-IN" b="1" dirty="0" err="1" smtClean="0"/>
              <a:t>Intuitionistic</a:t>
            </a:r>
            <a:r>
              <a:rPr lang="en-IN" b="1" dirty="0" smtClean="0"/>
              <a:t> fuzzy set</a:t>
            </a:r>
            <a:endParaRPr lang="en-US" dirty="0"/>
          </a:p>
        </p:txBody>
      </p:sp>
      <p:sp>
        <p:nvSpPr>
          <p:cNvPr id="3" name="Content Placeholder 2"/>
          <p:cNvSpPr>
            <a:spLocks noGrp="1"/>
          </p:cNvSpPr>
          <p:nvPr>
            <p:ph sz="quarter" idx="1"/>
          </p:nvPr>
        </p:nvSpPr>
        <p:spPr/>
        <p:txBody>
          <a:bodyPr>
            <a:normAutofit/>
          </a:bodyPr>
          <a:lstStyle/>
          <a:p>
            <a:r>
              <a:rPr lang="en-US" dirty="0" smtClean="0"/>
              <a:t>Let X be a non-empty fixed set. An </a:t>
            </a:r>
            <a:r>
              <a:rPr lang="en-US" dirty="0" err="1" smtClean="0"/>
              <a:t>intuitionistic</a:t>
            </a:r>
            <a:r>
              <a:rPr lang="en-US" dirty="0" smtClean="0"/>
              <a:t> fuzzy set (IFS for short) A is an object having the form </a:t>
            </a:r>
          </a:p>
          <a:p>
            <a:endParaRPr lang="en-US" dirty="0" smtClean="0"/>
          </a:p>
          <a:p>
            <a:endParaRPr lang="en-US" dirty="0" smtClean="0"/>
          </a:p>
          <a:p>
            <a:r>
              <a:rPr lang="en-US" dirty="0" smtClean="0"/>
              <a:t>where the functions                      and                   denote the degree of membership and the degree of non-membership of each element x ∈ X to the set A, respectively, and 0 ≤                      ≤ 1, for each x ∈ X. </a:t>
            </a:r>
          </a:p>
          <a:p>
            <a:endParaRPr lang="en-US" dirty="0"/>
          </a:p>
        </p:txBody>
      </p:sp>
      <p:pic>
        <p:nvPicPr>
          <p:cNvPr id="1030" name="Picture 6"/>
          <p:cNvPicPr>
            <a:picLocks noChangeAspect="1" noChangeArrowheads="1"/>
          </p:cNvPicPr>
          <p:nvPr/>
        </p:nvPicPr>
        <p:blipFill>
          <a:blip r:embed="rId2"/>
          <a:srcRect/>
          <a:stretch>
            <a:fillRect/>
          </a:stretch>
        </p:blipFill>
        <p:spPr bwMode="auto">
          <a:xfrm>
            <a:off x="1447800" y="2895599"/>
            <a:ext cx="4953000" cy="626241"/>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3733800" y="3657600"/>
            <a:ext cx="1524000" cy="4800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a:srcRect/>
          <a:stretch>
            <a:fillRect/>
          </a:stretch>
        </p:blipFill>
        <p:spPr bwMode="auto">
          <a:xfrm>
            <a:off x="6172200" y="3733800"/>
            <a:ext cx="1524000" cy="4064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5"/>
          <a:srcRect/>
          <a:stretch>
            <a:fillRect/>
          </a:stretch>
        </p:blipFill>
        <p:spPr bwMode="auto">
          <a:xfrm>
            <a:off x="4724400" y="4800600"/>
            <a:ext cx="1506071" cy="457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IFS</a:t>
            </a:r>
            <a:endParaRPr lang="en-US" dirty="0"/>
          </a:p>
        </p:txBody>
      </p:sp>
      <p:sp>
        <p:nvSpPr>
          <p:cNvPr id="3" name="Content Placeholder 2"/>
          <p:cNvSpPr>
            <a:spLocks noGrp="1"/>
          </p:cNvSpPr>
          <p:nvPr>
            <p:ph sz="quarter" idx="1"/>
          </p:nvPr>
        </p:nvSpPr>
        <p:spPr>
          <a:xfrm>
            <a:off x="457200" y="1600200"/>
            <a:ext cx="8305800" cy="4873752"/>
          </a:xfrm>
        </p:spPr>
        <p:txBody>
          <a:bodyPr>
            <a:normAutofit lnSpcReduction="10000"/>
          </a:bodyPr>
          <a:lstStyle/>
          <a:p>
            <a:r>
              <a:rPr lang="en-IN" dirty="0" smtClean="0">
                <a:latin typeface="Times New Roman" panose="02020603050405020304" pitchFamily="18" charset="0"/>
                <a:cs typeface="Times New Roman" panose="02020603050405020304" pitchFamily="18" charset="0"/>
              </a:rPr>
              <a:t>Tea is served to you, it is neither too hot nor too cold. you can say 70 percentage it is hot then it is understood that 30 percentage is cold. </a:t>
            </a:r>
          </a:p>
          <a:p>
            <a:r>
              <a:rPr lang="en-IN" dirty="0" smtClean="0">
                <a:latin typeface="Times New Roman" panose="02020603050405020304" pitchFamily="18" charset="0"/>
                <a:cs typeface="Times New Roman" panose="02020603050405020304" pitchFamily="18" charset="0"/>
              </a:rPr>
              <a:t>Here hot refers membership function and </a:t>
            </a:r>
          </a:p>
          <a:p>
            <a:r>
              <a:rPr lang="en-IN" dirty="0" smtClean="0">
                <a:latin typeface="Times New Roman" panose="02020603050405020304" pitchFamily="18" charset="0"/>
                <a:cs typeface="Times New Roman" panose="02020603050405020304" pitchFamily="18" charset="0"/>
              </a:rPr>
              <a:t>cold refers non-membership function. </a:t>
            </a:r>
          </a:p>
          <a:p>
            <a:endParaRPr lang="en-IN" dirty="0" smtClean="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But sum of membership and non-membership should be less than or equal to 1.  so the above case can be written as membership of hot tea is 0.7 and non-membership of hot tea is 0.2. </a:t>
            </a:r>
          </a:p>
          <a:p>
            <a:r>
              <a:rPr lang="en-US" dirty="0" smtClean="0"/>
              <a:t>In medical field the degree of association and the degree of non-association between symptoms and diagnosis.</a:t>
            </a:r>
          </a:p>
          <a:p>
            <a:endParaRPr lang="en-IN" dirty="0" smtClean="0">
              <a:solidFill>
                <a:srgbClr val="00B0F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413</TotalTime>
  <Words>1859</Words>
  <Application>Microsoft Office PowerPoint</Application>
  <PresentationFormat>On-screen Show (4:3)</PresentationFormat>
  <Paragraphs>243</Paragraphs>
  <Slides>39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Arial</vt:lpstr>
      <vt:lpstr>Calibri</vt:lpstr>
      <vt:lpstr>Century Schoolbook</vt:lpstr>
      <vt:lpstr>Symbol</vt:lpstr>
      <vt:lpstr>Times New Roman</vt:lpstr>
      <vt:lpstr>Wingdings</vt:lpstr>
      <vt:lpstr>Wingdings 2</vt:lpstr>
      <vt:lpstr>Oriel</vt:lpstr>
      <vt:lpstr>Equation</vt:lpstr>
      <vt:lpstr>Neutrosophic Topological Space in Medical Diagnosis </vt:lpstr>
      <vt:lpstr>PowerPoint Presentation</vt:lpstr>
      <vt:lpstr>Enter “fuzzy logic.”</vt:lpstr>
      <vt:lpstr>Fuzzy sets</vt:lpstr>
      <vt:lpstr>Definition: Fuzzy set</vt:lpstr>
      <vt:lpstr>Examples of fs</vt:lpstr>
      <vt:lpstr>Intuitionistic Fuzzy Set</vt:lpstr>
      <vt:lpstr>Definition: Intuitionistic fuzzy set</vt:lpstr>
      <vt:lpstr>Example of IFS</vt:lpstr>
      <vt:lpstr>Florentin Smarandache</vt:lpstr>
      <vt:lpstr>Founder of Neutrosophic Logic(Set)</vt:lpstr>
      <vt:lpstr>Webpage and journal</vt:lpstr>
      <vt:lpstr>Example of ns </vt:lpstr>
      <vt:lpstr>PowerPoint Presentation</vt:lpstr>
      <vt:lpstr>example to understand the indeterminacy and neutrosophic logic</vt:lpstr>
      <vt:lpstr>preliminaries</vt:lpstr>
      <vt:lpstr>Basic properties of ns</vt:lpstr>
      <vt:lpstr>Neutrosophic topology</vt:lpstr>
      <vt:lpstr>example</vt:lpstr>
      <vt:lpstr>Basic definitions</vt:lpstr>
      <vt:lpstr>PowerPoint Presentation</vt:lpstr>
      <vt:lpstr>3. Neutrosophic homeomorphism</vt:lpstr>
      <vt:lpstr>Neutrosophic Topology in Data analysis</vt:lpstr>
      <vt:lpstr>Algorithm</vt:lpstr>
      <vt:lpstr>PowerPoint Presentation</vt:lpstr>
      <vt:lpstr>PowerPoint Presentation</vt:lpstr>
      <vt:lpstr>Application in medical diagnosis </vt:lpstr>
      <vt:lpstr>Step 1: Problem field selection:</vt:lpstr>
      <vt:lpstr>Table 1: (Relation-1) the relation between Patients and Symptoms in neutrosophic form</vt:lpstr>
      <vt:lpstr>Table 2: (Relation-2) The relation among Symptoms and Diseases in neutrosophic form</vt:lpstr>
      <vt:lpstr>Step-2</vt:lpstr>
      <vt:lpstr>PowerPoint Presentation</vt:lpstr>
      <vt:lpstr>Step - 3</vt:lpstr>
      <vt:lpstr>Step - 4</vt:lpstr>
      <vt:lpstr>Conclusion</vt:lpstr>
      <vt:lpstr>Neutrosophic set application in different fields</vt:lpstr>
      <vt:lpstr>References</vt:lpstr>
      <vt:lpstr>Any Questions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Neutrosophic Topological Space in Medical Diagnosis</dc:title>
  <dc:creator>PARIMALA</dc:creator>
  <cp:lastModifiedBy>Florentin Smarandache</cp:lastModifiedBy>
  <cp:revision>44</cp:revision>
  <dcterms:created xsi:type="dcterms:W3CDTF">2020-06-30T08:41:44Z</dcterms:created>
  <dcterms:modified xsi:type="dcterms:W3CDTF">2020-08-09T18:42:48Z</dcterms:modified>
</cp:coreProperties>
</file>